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32"/>
  </p:notesMasterIdLst>
  <p:sldIdLst>
    <p:sldId id="291" r:id="rId6"/>
    <p:sldId id="316" r:id="rId7"/>
    <p:sldId id="317" r:id="rId8"/>
    <p:sldId id="318" r:id="rId9"/>
    <p:sldId id="329" r:id="rId10"/>
    <p:sldId id="323" r:id="rId11"/>
    <p:sldId id="324" r:id="rId12"/>
    <p:sldId id="279" r:id="rId13"/>
    <p:sldId id="280" r:id="rId14"/>
    <p:sldId id="256" r:id="rId15"/>
    <p:sldId id="320" r:id="rId16"/>
    <p:sldId id="264" r:id="rId17"/>
    <p:sldId id="273" r:id="rId18"/>
    <p:sldId id="261" r:id="rId19"/>
    <p:sldId id="262" r:id="rId20"/>
    <p:sldId id="263" r:id="rId21"/>
    <p:sldId id="266" r:id="rId22"/>
    <p:sldId id="267" r:id="rId23"/>
    <p:sldId id="330" r:id="rId24"/>
    <p:sldId id="331" r:id="rId25"/>
    <p:sldId id="268" r:id="rId26"/>
    <p:sldId id="321" r:id="rId27"/>
    <p:sldId id="322" r:id="rId28"/>
    <p:sldId id="328" r:id="rId29"/>
    <p:sldId id="326" r:id="rId30"/>
    <p:sldId id="31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35" autoAdjust="0"/>
    <p:restoredTop sz="77070"/>
  </p:normalViewPr>
  <p:slideViewPr>
    <p:cSldViewPr snapToGrid="0">
      <p:cViewPr varScale="1">
        <p:scale>
          <a:sx n="82" d="100"/>
          <a:sy n="82" d="100"/>
        </p:scale>
        <p:origin x="5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1EAE3-0D17-7D4D-B5C8-7430D3A14508}" type="datetimeFigureOut">
              <a:rPr lang="en-US" smtClean="0"/>
              <a:t>3/24/22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1D79F6-C8AD-5749-9DE6-19634A2965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85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processing.org/" TargetMode="External"/><Relationship Id="rId13" Type="http://schemas.openxmlformats.org/officeDocument/2006/relationships/hyperlink" Target="https://de.wikipedia.org/wiki/Schwingquarz" TargetMode="External"/><Relationship Id="rId18" Type="http://schemas.openxmlformats.org/officeDocument/2006/relationships/hyperlink" Target="https://de.wikipedia.org/wiki/Bootloader" TargetMode="External"/><Relationship Id="rId3" Type="http://schemas.openxmlformats.org/officeDocument/2006/relationships/hyperlink" Target="https://www.arduino.cc/en/Guide/Introduction" TargetMode="External"/><Relationship Id="rId7" Type="http://schemas.openxmlformats.org/officeDocument/2006/relationships/hyperlink" Target="https://www.arduino.cc/en/Main/Software" TargetMode="External"/><Relationship Id="rId12" Type="http://schemas.openxmlformats.org/officeDocument/2006/relationships/hyperlink" Target="https://de.wikipedia.org/wiki/Spannungsquelle" TargetMode="External"/><Relationship Id="rId17" Type="http://schemas.openxmlformats.org/officeDocument/2006/relationships/hyperlink" Target="https://de.wikipedia.org/wiki/Reset" TargetMode="External"/><Relationship Id="rId2" Type="http://schemas.openxmlformats.org/officeDocument/2006/relationships/slide" Target="../slides/slide2.xml"/><Relationship Id="rId16" Type="http://schemas.openxmlformats.org/officeDocument/2006/relationships/hyperlink" Target="https://de.wikipedia.org/wiki/Serielle_Schnittstelle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iring.org.co/" TargetMode="External"/><Relationship Id="rId11" Type="http://schemas.openxmlformats.org/officeDocument/2006/relationships/hyperlink" Target="https://de.wikipedia.org/wiki/Volt" TargetMode="External"/><Relationship Id="rId5" Type="http://schemas.openxmlformats.org/officeDocument/2006/relationships/hyperlink" Target="https://www.arduino.cc/en/Reference/HomePage" TargetMode="External"/><Relationship Id="rId15" Type="http://schemas.openxmlformats.org/officeDocument/2006/relationships/hyperlink" Target="https://en.wikipedia.org/wiki/Flash_memory" TargetMode="External"/><Relationship Id="rId10" Type="http://schemas.openxmlformats.org/officeDocument/2006/relationships/hyperlink" Target="https://de.wikipedia.org/wiki/Universal_Serial_Bus" TargetMode="External"/><Relationship Id="rId19" Type="http://schemas.openxmlformats.org/officeDocument/2006/relationships/hyperlink" Target="https://de.wikipedia.org/wiki/Programmierger%C3%A4t" TargetMode="External"/><Relationship Id="rId4" Type="http://schemas.openxmlformats.org/officeDocument/2006/relationships/hyperlink" Target="https://www.arduino.cc/en/Main/Products" TargetMode="External"/><Relationship Id="rId9" Type="http://schemas.openxmlformats.org/officeDocument/2006/relationships/hyperlink" Target="http://forum.arduino.cc/" TargetMode="External"/><Relationship Id="rId14" Type="http://schemas.openxmlformats.org/officeDocument/2006/relationships/hyperlink" Target="https://en.wikipedia.org/wiki/Boot_loader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D7571-E87A-5642-8000-463B5F50396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04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ArduinoCore-avr</a:t>
            </a:r>
            <a:r>
              <a:rPr lang="de-DE" dirty="0"/>
              <a:t>/</a:t>
            </a:r>
            <a:r>
              <a:rPr lang="de-DE" dirty="0" err="1"/>
              <a:t>blob</a:t>
            </a:r>
            <a:r>
              <a:rPr lang="de-DE" dirty="0"/>
              <a:t>/</a:t>
            </a:r>
            <a:r>
              <a:rPr lang="de-DE" dirty="0" err="1"/>
              <a:t>master</a:t>
            </a:r>
            <a:r>
              <a:rPr lang="de-DE" dirty="0"/>
              <a:t>/</a:t>
            </a:r>
            <a:r>
              <a:rPr lang="de-DE" dirty="0" err="1"/>
              <a:t>cores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main.cpp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1D79F6-C8AD-5749-9DE6-19634A2965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8655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Vermeidet Löten, gut für </a:t>
            </a:r>
            <a:r>
              <a:rPr lang="de-DE" dirty="0" err="1"/>
              <a:t>Prottyping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8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b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https://www.arduino.cc/en/Guide/Introduction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open-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electronics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easy-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Arduino boards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light on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finger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Twitter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turn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activating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turning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an LED,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publishing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something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online.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board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instructions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microcontroller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board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so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Arduino programming language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Wiring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the Arduino Software (IDE)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Processing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years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been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brain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thousands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everyday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scientific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instruments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worldwide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community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students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hobbyists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artists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programmers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professionals 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gathered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around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open-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contributions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incredible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amount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accessible knowledge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help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novices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alike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de.wikipedia.org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wiki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_(Plattform)</a:t>
            </a:r>
          </a:p>
          <a:p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 Boards werden entweder über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Universal Serial Bus"/>
              </a:rPr>
              <a:t>USB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(5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Volt"/>
              </a:rPr>
              <a:t>V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oder eine externe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Spannungsquelle"/>
              </a:rPr>
              <a:t>Spannungsquelle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(7–12 V) versorgt und verfügen über einen 16-MHz-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3" tooltip="Schwingquarz"/>
              </a:rPr>
              <a:t>Schwingquarz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 (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microcontrollers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pre-programmed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4" tooltip="Boot loader"/>
              </a:rPr>
              <a:t>boot loader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simplifies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uploading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on-chip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5" tooltip="Flash memory"/>
              </a:rPr>
              <a:t>flash memory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</a:t>
            </a: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Konzeptionell werden alle Boards über eine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6" tooltip="Serielle Schnittstelle"/>
              </a:rPr>
              <a:t>serielle Schnittstelle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programmiert, wenn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7" tooltip="Reset"/>
              </a:rPr>
              <a:t>Reset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aktiviert ist. Der Mikrocontroller ist mit einem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8" tooltip="Bootloader"/>
              </a:rPr>
              <a:t>Bootloader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vorprogrammiert, wodurch die Programmierung direkt über die serielle Schnittstelle ohne externes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9" tooltip="Programmiergerät"/>
              </a:rPr>
              <a:t>Programmiergerät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erfolgen kann.</a:t>
            </a:r>
          </a:p>
          <a:p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boards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en.wikipedia.org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wiki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List_of_Arduino_boards_and_compatible_systems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Empfehlung: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Branded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boards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kaufen, denn man unterstützt Entwicklung und Support und die Community</a:t>
            </a: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support.arduino.cc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hc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/en-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articles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/360020652100</a:t>
            </a:r>
          </a:p>
          <a:p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Please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purchasing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official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open-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documentation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CE/FCC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certification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Carbon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offsetting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Quality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Community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management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Publishing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tutorials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donations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open-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projects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Hosting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maintaining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websites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forums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millions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users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38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Pros / </a:t>
            </a:r>
            <a:r>
              <a:rPr lang="de-DE" dirty="0" err="1"/>
              <a:t>Cons</a:t>
            </a:r>
            <a:r>
              <a:rPr lang="de-DE" dirty="0"/>
              <a:t>:</a:t>
            </a:r>
          </a:p>
          <a:p>
            <a:pPr marL="171450" indent="-171450">
              <a:buFontTx/>
              <a:buChar char="-"/>
            </a:pPr>
            <a:r>
              <a:rPr lang="de-DE" dirty="0"/>
              <a:t>5 V versus 3.3 V -&gt; Peripherie (wie Servomotoren) direkt vom Board steuern</a:t>
            </a:r>
          </a:p>
          <a:p>
            <a:pPr marL="171450" indent="-171450">
              <a:buFontTx/>
              <a:buChar char="-"/>
            </a:pPr>
            <a:r>
              <a:rPr lang="de-DE" dirty="0"/>
              <a:t>Verfügbarkeit von Bibliotheken</a:t>
            </a:r>
          </a:p>
          <a:p>
            <a:pPr marL="171450" indent="-171450">
              <a:buFontTx/>
              <a:buChar char="-"/>
            </a:pPr>
            <a:r>
              <a:rPr lang="de-DE" dirty="0"/>
              <a:t>Einfachheit (nur ein Programm statt Betriebssystem)</a:t>
            </a:r>
          </a:p>
          <a:p>
            <a:pPr marL="171450" indent="-171450">
              <a:buFontTx/>
              <a:buChar char="-"/>
            </a:pPr>
            <a:r>
              <a:rPr lang="de-DE" dirty="0"/>
              <a:t>Langsam – geringer Strombedarf</a:t>
            </a:r>
          </a:p>
          <a:p>
            <a:pPr marL="171450" indent="-171450">
              <a:buFontTx/>
              <a:buChar char="-"/>
            </a:pPr>
            <a:r>
              <a:rPr lang="de-DE" dirty="0"/>
              <a:t>Zuverlässig</a:t>
            </a:r>
          </a:p>
          <a:p>
            <a:pPr marL="171450" indent="-171450">
              <a:buFontTx/>
              <a:buChar char="-"/>
            </a:pPr>
            <a:r>
              <a:rPr lang="de-DE" dirty="0"/>
              <a:t>Langzeitsupport durch Community (Security </a:t>
            </a:r>
            <a:r>
              <a:rPr lang="de-DE" dirty="0" err="1"/>
              <a:t>updates</a:t>
            </a:r>
            <a:r>
              <a:rPr lang="de-DE" dirty="0"/>
              <a:t>)</a:t>
            </a:r>
          </a:p>
          <a:p>
            <a:pPr marL="171450" indent="-171450">
              <a:buFontTx/>
              <a:buChar char="-"/>
            </a:pPr>
            <a:r>
              <a:rPr lang="de-DE" dirty="0"/>
              <a:t>Aufwändige Funktionen wie </a:t>
            </a:r>
            <a:r>
              <a:rPr lang="de-DE" dirty="0" err="1"/>
              <a:t>Machine</a:t>
            </a:r>
            <a:r>
              <a:rPr lang="de-DE" dirty="0"/>
              <a:t> Learning (Sprachsteuerung, Objekterkennung, Hindernisvermeidung, Orientierung, Robotik)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310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Pros / </a:t>
            </a:r>
            <a:r>
              <a:rPr lang="de-DE" dirty="0" err="1"/>
              <a:t>Cons</a:t>
            </a:r>
            <a:r>
              <a:rPr lang="de-DE" dirty="0"/>
              <a:t>:</a:t>
            </a:r>
          </a:p>
          <a:p>
            <a:pPr marL="171450" indent="-171450">
              <a:buFontTx/>
              <a:buChar char="-"/>
            </a:pPr>
            <a:r>
              <a:rPr lang="de-DE" dirty="0"/>
              <a:t>5 V versus 3.3 V -&gt; Peripherie (wie Servomotoren) direkt vom Board steuern</a:t>
            </a:r>
          </a:p>
          <a:p>
            <a:pPr marL="171450" indent="-171450">
              <a:buFontTx/>
              <a:buChar char="-"/>
            </a:pPr>
            <a:r>
              <a:rPr lang="de-DE" dirty="0"/>
              <a:t>Verfügbarkeit von Bibliotheken</a:t>
            </a:r>
          </a:p>
          <a:p>
            <a:pPr marL="171450" indent="-171450">
              <a:buFontTx/>
              <a:buChar char="-"/>
            </a:pPr>
            <a:r>
              <a:rPr lang="de-DE" dirty="0"/>
              <a:t>Einfachheit (nur ein Programm statt Betriebssystem)</a:t>
            </a:r>
          </a:p>
          <a:p>
            <a:pPr marL="171450" indent="-171450">
              <a:buFontTx/>
              <a:buChar char="-"/>
            </a:pPr>
            <a:r>
              <a:rPr lang="de-DE" dirty="0"/>
              <a:t>Langsam – geringer Strombedarf</a:t>
            </a:r>
          </a:p>
          <a:p>
            <a:pPr marL="171450" indent="-171450">
              <a:buFontTx/>
              <a:buChar char="-"/>
            </a:pPr>
            <a:r>
              <a:rPr lang="de-DE" dirty="0"/>
              <a:t>Zuverlässig</a:t>
            </a:r>
          </a:p>
          <a:p>
            <a:pPr marL="171450" indent="-171450">
              <a:buFontTx/>
              <a:buChar char="-"/>
            </a:pPr>
            <a:r>
              <a:rPr lang="de-DE" dirty="0"/>
              <a:t>Langzeitsupport durch Community (Security </a:t>
            </a:r>
            <a:r>
              <a:rPr lang="de-DE" dirty="0" err="1"/>
              <a:t>updates</a:t>
            </a:r>
            <a:r>
              <a:rPr lang="de-DE" dirty="0"/>
              <a:t>)</a:t>
            </a:r>
          </a:p>
          <a:p>
            <a:pPr marL="171450" indent="-171450">
              <a:buFontTx/>
              <a:buChar char="-"/>
            </a:pPr>
            <a:r>
              <a:rPr lang="de-DE" dirty="0"/>
              <a:t>Aufwändige Funktionen wie </a:t>
            </a:r>
            <a:r>
              <a:rPr lang="de-DE" dirty="0" err="1"/>
              <a:t>Machine</a:t>
            </a:r>
            <a:r>
              <a:rPr lang="de-DE" dirty="0"/>
              <a:t> Learning (Sprachsteuerung, Objekterkennung, Hindernisvermeidung, Orientierung, Robotik)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569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F00C28-D4C8-412F-8C56-D5C8F34B00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8354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F00C28-D4C8-412F-8C56-D5C8F34B00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1700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</a:t>
            </a:r>
            <a:r>
              <a:rPr lang="de-DE" dirty="0" err="1"/>
              <a:t>docs.arduino.cc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/uno-rev3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918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F00C28-D4C8-412F-8C56-D5C8F34B00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9151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? - &gt; 0.00488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F00C28-D4C8-412F-8C56-D5C8F34B00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6919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63F70-4873-4D5F-94DD-4BB70DA0F6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C96DD0-5229-475C-A3ED-93E2BD8DF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44731-5F82-4EF9-8D92-E02B17057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A3EF6-96CD-4D72-8732-52F7DFD70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47148-B750-4802-997D-EE3145EBC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648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C6CAE-4098-42A1-BD49-2EF8FBD54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3F699F-F543-47F4-A547-6246AB81FD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9C32E-F6D5-4393-9AE7-B6B151335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D5350-3BBC-4A09-878A-36BA43AC1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D69C2-94AA-4406-9621-2EC057762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06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41A488-028A-4DCD-94DB-BCB54390E0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78CAA9-17B3-4EE6-9962-B40F13F206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885CC-30E0-402C-8B3C-5DAB4365E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FD37D-D130-49D3-91CB-C93714CC9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840B5-3861-48B7-9CC6-B394E7297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97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201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251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2467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3/24/22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374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3/24/22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916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3/24/22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32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3/24/22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1430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3/24/22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334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927C8-31FB-42B1-9CB0-6A7A10BF9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8D59E-5AC3-404E-8E34-B91DA9AFB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6B351-9860-4571-A992-3F397B6B5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C4460-2F31-46B9-A403-9B0BBEB4E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5E04F-94E3-4BEC-BDD8-1046B1066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725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3/24/22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2835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5468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23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74218-8091-44BA-BAF1-581F59E51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99003-8E66-4B58-8DE6-D8AF59C27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518E8-2CE4-412B-9C05-40A61F3F1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1DC76-44B4-407C-8551-9763EECA5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D6463-1648-4151-B358-7CE0C3204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21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EFE09-61FD-4CA6-9835-4823FE02B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12F0B-64CA-4BBF-A90C-5AC532DAAF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BF36F6-A869-4272-8305-F8C4000606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ADE94-36F0-4CB1-966E-3D71DD65F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3/24/22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A4B2E-BA07-4869-AE13-E1715EEB6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96C6D-D356-4C4B-9E30-9BC28EE93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26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4AB6-C886-4C48-A5CB-D7A4E694D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43AFD-B375-4AEE-AC51-9714B6FAF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02ED9-290B-4E14-AE2E-42C850874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38ADFB-0EBA-421C-AC41-F3B3D43C62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135D1E-9C38-4C86-9EE8-A8F92CAED8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3818FC-F881-41C4-9ECC-8788B03C7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3/24/22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274274-BE3F-4526-BF48-2F1EB378C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BDA785-2BA2-4163-B8A0-68362A8EB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292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3D79E-3F74-4A38-9E97-582971B37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A7D55-A341-465C-9420-CF7CD92F3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3/24/22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8BCCCB-375B-4AB3-BBD1-58845F761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3CB9D7-2157-43D1-85A2-8BFC298F3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28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CDF08C-3195-44F9-AB83-06140E75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3/24/22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F07D54-91C1-4785-862E-CE4AB196E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21938-4489-4AD5-9C40-1135B802A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361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8FAB-5178-4812-9771-D2069976B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FED08-0D44-44D8-B9BF-335113C75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17A602-4B82-4893-8D75-E13AAFE7B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650D2-FE72-49C2-A547-3EF900B6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3/24/22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0AA747-4948-42DB-B548-F8340C0BC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77E58-8EDD-4A66-9DA8-A5713213D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63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8360B-B47A-42C7-9801-2B90B8171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B41D87-CB6B-4C4A-AF1F-67DEB2753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5D7FE-7C69-42B8-A2C9-8BA122215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CEF3B6-2376-40A2-BCB8-8EBCC2B6D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3/24/22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96EB4C-B09E-45C9-987A-77829DA18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4742B-7217-4C23-9162-36C4C3489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06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89DBB3-588D-48D1-ADFA-6AC3967AC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7F13E-7DB6-4B89-BD7A-099802A1E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E6174-4A96-4E4F-B95A-9BC8035CC9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78720-212C-42BB-B356-99628BFE1EBF}" type="datetimeFigureOut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4D747-9EC6-4B2A-A84F-62B44F3080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7F591-A509-4B13-AE4B-5946A8E379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61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8A4B8-F1F0-4B33-888D-35D4708A70DC}" type="datetimeFigureOut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289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Arduino_boards_and_compatible_system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duino/ArduinoCore-avr" TargetMode="External"/><Relationship Id="rId2" Type="http://schemas.openxmlformats.org/officeDocument/2006/relationships/hyperlink" Target="https://www.arduino.cc/reference/de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duino/ArduinoCore-avr/blob/master/cores/arduino/main.cp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mae2.eng.uci.edu/~dreinken/MAE106/static/docs/Lecture_4_2019_Arduino.pptx" TargetMode="External"/><Relationship Id="rId2" Type="http://schemas.openxmlformats.org/officeDocument/2006/relationships/hyperlink" Target="https://creativecommons.org/licenses/by-sa/3.0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2.vobs.at/bio/Physik/ppt/ElektrizitaetKap14.ppt" TargetMode="External"/><Relationship Id="rId5" Type="http://schemas.openxmlformats.org/officeDocument/2006/relationships/hyperlink" Target="https://starthardware.org/man_uploads/Kurzworkshop-Arduino.pdf" TargetMode="External"/><Relationship Id="rId4" Type="http://schemas.openxmlformats.org/officeDocument/2006/relationships/hyperlink" Target="https://docs.arduino.cc/hardware/uno-rev3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Raspberry_Pi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hyperlink" Target="https://www.raspberrypi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SP3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hyperlink" Target="https://wolles-elektronikkiste.de/en/programming-the-esp32-with-arduino-code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Prozessor" TargetMode="External"/><Relationship Id="rId2" Type="http://schemas.openxmlformats.org/officeDocument/2006/relationships/hyperlink" Target="https://de.wikipedia.org/wiki/Mikrocontroll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hyperlink" Target="https://de.wikipedia.org/wiki/Peripherie#Verwendung_in_der_Computertechnik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2B42B-1A7A-574A-9302-68A583E00075}"/>
              </a:ext>
            </a:extLst>
          </p:cNvPr>
          <p:cNvSpPr/>
          <p:nvPr/>
        </p:nvSpPr>
        <p:spPr>
          <a:xfrm>
            <a:off x="-237069" y="65180"/>
            <a:ext cx="12192000" cy="6857997"/>
          </a:xfrm>
          <a:prstGeom prst="rect">
            <a:avLst/>
          </a:prstGeom>
          <a:solidFill>
            <a:srgbClr val="429A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E8EAED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E4E9F6-8248-1E4F-8A03-ED0A674E2B2A}"/>
              </a:ext>
            </a:extLst>
          </p:cNvPr>
          <p:cNvSpPr/>
          <p:nvPr/>
        </p:nvSpPr>
        <p:spPr>
          <a:xfrm>
            <a:off x="-237069" y="281647"/>
            <a:ext cx="12666133" cy="57871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5400000" algn="t" rotWithShape="0">
              <a:srgbClr val="00404A">
                <a:alpha val="14902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68907E-2764-CD41-8329-EE55085A78A8}"/>
              </a:ext>
            </a:extLst>
          </p:cNvPr>
          <p:cNvSpPr txBox="1">
            <a:spLocks/>
          </p:cNvSpPr>
          <p:nvPr/>
        </p:nvSpPr>
        <p:spPr>
          <a:xfrm>
            <a:off x="1828799" y="2946675"/>
            <a:ext cx="8534400" cy="146428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Exkurs</a:t>
            </a:r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 Arduino </a:t>
            </a:r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Plattform</a:t>
            </a:r>
            <a:endParaRPr lang="en-US" sz="4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endParaRPr lang="en-US" sz="4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952C7CC-F78D-814F-A7B7-1F1F5E409FA8}"/>
              </a:ext>
            </a:extLst>
          </p:cNvPr>
          <p:cNvSpPr txBox="1">
            <a:spLocks/>
          </p:cNvSpPr>
          <p:nvPr/>
        </p:nvSpPr>
        <p:spPr>
          <a:xfrm>
            <a:off x="1467756" y="6089120"/>
            <a:ext cx="9256485" cy="4064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>
                <a:solidFill>
                  <a:schemeClr val="bg1">
                    <a:alpha val="80000"/>
                  </a:schemeClr>
                </a:solidFill>
                <a:latin typeface="Artifakt Element" panose="020B0503050000020004" pitchFamily="34" charset="77"/>
                <a:ea typeface="Artifakt Element" panose="020B0503050000020004" pitchFamily="34" charset="77"/>
                <a:hlinkClick r:id="rId3"/>
              </a:rPr>
              <a:t>https://</a:t>
            </a:r>
            <a:r>
              <a:rPr lang="en-US" sz="2800" dirty="0" err="1">
                <a:solidFill>
                  <a:schemeClr val="bg1">
                    <a:alpha val="80000"/>
                  </a:schemeClr>
                </a:solidFill>
                <a:latin typeface="Artifakt Element" panose="020B0503050000020004" pitchFamily="34" charset="77"/>
                <a:ea typeface="Artifakt Element" panose="020B0503050000020004" pitchFamily="34" charset="77"/>
                <a:hlinkClick r:id="rId3"/>
              </a:rPr>
              <a:t>www.arduino.cc</a:t>
            </a:r>
            <a:endParaRPr lang="en-US" sz="2800" dirty="0">
              <a:solidFill>
                <a:schemeClr val="bg1">
                  <a:alpha val="80000"/>
                </a:schemeClr>
              </a:solidFill>
              <a:latin typeface="Artifakt Element" panose="020B0503050000020004" pitchFamily="34" charset="77"/>
              <a:ea typeface="Artifakt Element" panose="020B0503050000020004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D85BB2-1D49-9E4C-82FB-B46B3ECCECEA}"/>
              </a:ext>
            </a:extLst>
          </p:cNvPr>
          <p:cNvSpPr txBox="1"/>
          <p:nvPr/>
        </p:nvSpPr>
        <p:spPr>
          <a:xfrm>
            <a:off x="7057017" y="850571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14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8" descr="Image result for arduino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24760" y="1171067"/>
            <a:ext cx="6457298" cy="446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/>
          <p:cNvGrpSpPr/>
          <p:nvPr/>
        </p:nvGrpSpPr>
        <p:grpSpPr>
          <a:xfrm>
            <a:off x="892692" y="4846320"/>
            <a:ext cx="3706740" cy="1669319"/>
            <a:chOff x="892692" y="4846320"/>
            <a:chExt cx="3706740" cy="1669319"/>
          </a:xfrm>
        </p:grpSpPr>
        <p:sp>
          <p:nvSpPr>
            <p:cNvPr id="5" name="Rectangle: Rounded Corners 4"/>
            <p:cNvSpPr/>
            <p:nvPr/>
          </p:nvSpPr>
          <p:spPr>
            <a:xfrm>
              <a:off x="3502152" y="4846320"/>
              <a:ext cx="1097280" cy="1554480"/>
            </a:xfrm>
            <a:prstGeom prst="round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92692" y="5038311"/>
              <a:ext cx="2549474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400" dirty="0" err="1"/>
                <a:t>Analoge</a:t>
              </a:r>
              <a:r>
                <a:rPr lang="en-US" sz="2400" dirty="0"/>
                <a:t> </a:t>
              </a:r>
              <a:r>
                <a:rPr lang="en-US" sz="2400" dirty="0" err="1"/>
                <a:t>Eingänge</a:t>
              </a:r>
              <a:endParaRPr lang="en-US" sz="2400" dirty="0"/>
            </a:p>
            <a:p>
              <a:pPr algn="r"/>
              <a:r>
                <a:rPr lang="en-US" sz="2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AnalogRead</a:t>
              </a:r>
              <a:r>
                <a:rPr lang="en-US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r"/>
              <a:r>
                <a:rPr lang="en-US" sz="2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DigitalRead</a:t>
              </a:r>
              <a:r>
                <a:rPr lang="en-US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r"/>
              <a:r>
                <a:rPr lang="en-US" sz="2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DigitalWrite</a:t>
              </a:r>
              <a:r>
                <a:rPr lang="en-US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endParaRPr lang="en-US" sz="22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918273" y="4420304"/>
            <a:ext cx="2703851" cy="461665"/>
            <a:chOff x="918273" y="4420304"/>
            <a:chExt cx="2703851" cy="461665"/>
          </a:xfrm>
        </p:grpSpPr>
        <p:sp>
          <p:nvSpPr>
            <p:cNvPr id="9" name="Rectangle 8"/>
            <p:cNvSpPr/>
            <p:nvPr/>
          </p:nvSpPr>
          <p:spPr>
            <a:xfrm>
              <a:off x="918273" y="4420304"/>
              <a:ext cx="196409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400" dirty="0"/>
                <a:t>Battery Input</a:t>
              </a:r>
            </a:p>
          </p:txBody>
        </p:sp>
        <p:cxnSp>
          <p:nvCxnSpPr>
            <p:cNvPr id="10" name="Straight Arrow Connector 9"/>
            <p:cNvCxnSpPr>
              <a:cxnSpLocks/>
            </p:cNvCxnSpPr>
            <p:nvPr/>
          </p:nvCxnSpPr>
          <p:spPr>
            <a:xfrm>
              <a:off x="2856790" y="4666737"/>
              <a:ext cx="765334" cy="0"/>
            </a:xfrm>
            <a:prstGeom prst="straightConnector1">
              <a:avLst/>
            </a:prstGeom>
            <a:ln w="5715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136862" y="3772852"/>
            <a:ext cx="3439542" cy="770669"/>
            <a:chOff x="892692" y="3772852"/>
            <a:chExt cx="2683712" cy="770669"/>
          </a:xfrm>
        </p:grpSpPr>
        <p:cxnSp>
          <p:nvCxnSpPr>
            <p:cNvPr id="12" name="Straight Arrow Connector 11"/>
            <p:cNvCxnSpPr>
              <a:cxnSpLocks/>
            </p:cNvCxnSpPr>
            <p:nvPr/>
          </p:nvCxnSpPr>
          <p:spPr>
            <a:xfrm flipH="1">
              <a:off x="2811070" y="4023360"/>
              <a:ext cx="765334" cy="0"/>
            </a:xfrm>
            <a:prstGeom prst="straightConnector1">
              <a:avLst/>
            </a:prstGeom>
            <a:ln w="5715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892692" y="3772852"/>
              <a:ext cx="196409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400" dirty="0"/>
                <a:t>5V (+)</a:t>
              </a:r>
            </a:p>
          </p:txBody>
        </p:sp>
        <p:cxnSp>
          <p:nvCxnSpPr>
            <p:cNvPr id="17" name="Straight Arrow Connector 16"/>
            <p:cNvCxnSpPr>
              <a:cxnSpLocks/>
            </p:cNvCxnSpPr>
            <p:nvPr/>
          </p:nvCxnSpPr>
          <p:spPr>
            <a:xfrm flipH="1">
              <a:off x="2811070" y="4353248"/>
              <a:ext cx="765334" cy="0"/>
            </a:xfrm>
            <a:prstGeom prst="straightConnector1">
              <a:avLst/>
            </a:prstGeom>
            <a:ln w="5715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892692" y="4081856"/>
              <a:ext cx="196409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400" dirty="0"/>
                <a:t>Masse/Ground (-)  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274476" y="884765"/>
            <a:ext cx="2409020" cy="989755"/>
            <a:chOff x="7274476" y="884765"/>
            <a:chExt cx="2409020" cy="989755"/>
          </a:xfrm>
        </p:grpSpPr>
        <p:sp>
          <p:nvSpPr>
            <p:cNvPr id="8" name="Rectangle 7"/>
            <p:cNvSpPr/>
            <p:nvPr/>
          </p:nvSpPr>
          <p:spPr>
            <a:xfrm>
              <a:off x="8268674" y="964143"/>
              <a:ext cx="141482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/>
                <a:t>Reset Button</a:t>
              </a:r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7274476" y="884765"/>
              <a:ext cx="930190" cy="989755"/>
            </a:xfrm>
            <a:prstGeom prst="round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107386" y="3115056"/>
            <a:ext cx="4582542" cy="3349752"/>
            <a:chOff x="7107386" y="3115056"/>
            <a:chExt cx="4582542" cy="3349752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7107386" y="3115056"/>
              <a:ext cx="1097280" cy="3349752"/>
            </a:xfrm>
            <a:prstGeom prst="round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268674" y="3881907"/>
              <a:ext cx="3421254" cy="1508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/>
                <a:t>Digitale</a:t>
              </a:r>
              <a:r>
                <a:rPr lang="en-US" sz="2400" dirty="0"/>
                <a:t> Pins</a:t>
              </a:r>
            </a:p>
            <a:p>
              <a:r>
                <a:rPr lang="en-US" sz="2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DigitalRead</a:t>
              </a:r>
              <a:r>
                <a:rPr lang="en-US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r>
                <a:rPr lang="en-US" sz="2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DigitalWrite</a:t>
              </a:r>
              <a:r>
                <a:rPr lang="en-US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br>
                <a:rPr lang="en-US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AnalogWrite</a:t>
              </a:r>
              <a:r>
                <a:rPr lang="en-US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 </a:t>
              </a:r>
              <a:r>
                <a:rPr lang="en-US" sz="2400" dirty="0"/>
                <a:t> </a:t>
              </a:r>
              <a:r>
                <a:rPr lang="en-US" sz="2400" dirty="0" err="1"/>
                <a:t>nur</a:t>
              </a:r>
              <a:r>
                <a:rPr lang="en-US" sz="2400" dirty="0"/>
                <a:t> ~</a:t>
              </a:r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CA94C096-7BFA-1644-AAF4-96B8D8AF83F0}"/>
              </a:ext>
            </a:extLst>
          </p:cNvPr>
          <p:cNvSpPr txBox="1"/>
          <p:nvPr/>
        </p:nvSpPr>
        <p:spPr>
          <a:xfrm>
            <a:off x="712518" y="700098"/>
            <a:ext cx="27296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/>
              <a:t>Arduino</a:t>
            </a:r>
            <a:r>
              <a:rPr lang="de-DE" sz="3200" dirty="0"/>
              <a:t> Board</a:t>
            </a:r>
          </a:p>
        </p:txBody>
      </p:sp>
    </p:spTree>
    <p:extLst>
      <p:ext uri="{BB962C8B-B14F-4D97-AF65-F5344CB8AC3E}">
        <p14:creationId xmlns:p14="http://schemas.microsoft.com/office/powerpoint/2010/main" val="220804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inout">
            <a:extLst>
              <a:ext uri="{FF2B5EF4-FFF2-40B4-BE49-F238E27FC236}">
                <a16:creationId xmlns:a16="http://schemas.microsoft.com/office/drawing/2014/main" id="{3941EA3F-50F3-FC43-8A7D-187F16004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588" y="0"/>
            <a:ext cx="6854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060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30D41-D4E5-40E8-AFDC-6BE306B30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541"/>
            <a:ext cx="10515600" cy="4351338"/>
          </a:xfrm>
        </p:spPr>
        <p:txBody>
          <a:bodyPr/>
          <a:lstStyle/>
          <a:p>
            <a:r>
              <a:rPr lang="en-US" dirty="0" err="1"/>
              <a:t>Vom</a:t>
            </a:r>
            <a:r>
              <a:rPr lang="en-US" dirty="0"/>
              <a:t> </a:t>
            </a:r>
            <a:r>
              <a:rPr lang="en-US" u="sng" dirty="0"/>
              <a:t>Arduino </a:t>
            </a:r>
            <a:r>
              <a:rPr lang="en-US" dirty="0" err="1"/>
              <a:t>aus</a:t>
            </a:r>
            <a:r>
              <a:rPr lang="en-US" dirty="0"/>
              <a:t> </a:t>
            </a:r>
            <a:r>
              <a:rPr lang="en-US" dirty="0" err="1"/>
              <a:t>gesehen</a:t>
            </a:r>
            <a:endParaRPr lang="en-US" dirty="0"/>
          </a:p>
          <a:p>
            <a:endParaRPr lang="en-US" u="sng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7224454-C496-4527-B718-BDB83E5118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734353"/>
              </p:ext>
            </p:extLst>
          </p:nvPr>
        </p:nvGraphicFramePr>
        <p:xfrm>
          <a:off x="838200" y="2920998"/>
          <a:ext cx="10515600" cy="281372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64414">
                  <a:extLst>
                    <a:ext uri="{9D8B030D-6E8A-4147-A177-3AD203B41FA5}">
                      <a16:colId xmlns:a16="http://schemas.microsoft.com/office/drawing/2014/main" val="2183838178"/>
                    </a:ext>
                  </a:extLst>
                </a:gridCol>
                <a:gridCol w="5251186">
                  <a:extLst>
                    <a:ext uri="{9D8B030D-6E8A-4147-A177-3AD203B41FA5}">
                      <a16:colId xmlns:a16="http://schemas.microsoft.com/office/drawing/2014/main" val="3348155435"/>
                    </a:ext>
                  </a:extLst>
                </a:gridCol>
              </a:tblGrid>
              <a:tr h="9313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err="1"/>
                        <a:t>Eingabe</a:t>
                      </a:r>
                      <a:r>
                        <a:rPr lang="en-US" sz="2800" b="1" dirty="0"/>
                        <a:t> (Input)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ist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ein</a:t>
                      </a:r>
                      <a:r>
                        <a:rPr lang="en-US" sz="2800" dirty="0"/>
                        <a:t> Signal /Information die ins Board </a:t>
                      </a:r>
                      <a:r>
                        <a:rPr lang="en-US" sz="2800" dirty="0" err="1"/>
                        <a:t>hineingeht</a:t>
                      </a:r>
                      <a:r>
                        <a:rPr lang="en-US" sz="2800" dirty="0"/>
                        <a:t>.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err="1"/>
                        <a:t>Ausgabe</a:t>
                      </a:r>
                      <a:r>
                        <a:rPr lang="en-US" sz="2800" b="1" dirty="0"/>
                        <a:t>(Output)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ist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jedes</a:t>
                      </a:r>
                      <a:r>
                        <a:rPr lang="en-US" sz="2800" dirty="0"/>
                        <a:t> Signal das das Board </a:t>
                      </a:r>
                      <a:r>
                        <a:rPr lang="en-US" sz="2800" dirty="0" err="1"/>
                        <a:t>verlässt</a:t>
                      </a:r>
                      <a:r>
                        <a:rPr lang="en-US" sz="2800" dirty="0"/>
                        <a:t>.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7090900"/>
                  </a:ext>
                </a:extLst>
              </a:tr>
              <a:tr h="14421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sng" dirty="0" err="1"/>
                        <a:t>Beispiele</a:t>
                      </a:r>
                      <a:r>
                        <a:rPr lang="en-US" sz="2000" dirty="0"/>
                        <a:t>: </a:t>
                      </a:r>
                      <a:r>
                        <a:rPr lang="en-US" sz="2000" dirty="0" err="1"/>
                        <a:t>Schalter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Lichtsensor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Bewegungsensor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Luftfeuchtigkeitssensor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Temperatursensor</a:t>
                      </a:r>
                      <a:r>
                        <a:rPr lang="en-US" sz="2000" dirty="0"/>
                        <a:t>, …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sng" dirty="0" err="1"/>
                        <a:t>Beispiele</a:t>
                      </a:r>
                      <a:r>
                        <a:rPr lang="en-US" sz="2000" dirty="0"/>
                        <a:t>: LEDs, </a:t>
                      </a:r>
                      <a:r>
                        <a:rPr lang="en-US" sz="2000" dirty="0" err="1"/>
                        <a:t>Gleichstrommotor</a:t>
                      </a:r>
                      <a:r>
                        <a:rPr lang="en-US" sz="2000" dirty="0"/>
                        <a:t>, Servomotor, </a:t>
                      </a:r>
                      <a:r>
                        <a:rPr lang="en-US" sz="2000" dirty="0" err="1"/>
                        <a:t>Piezoschallerzeuger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Relais</a:t>
                      </a:r>
                      <a:r>
                        <a:rPr lang="en-US" sz="2000" dirty="0"/>
                        <a:t>, …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511569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4DBA214-3EA7-47F8-92E5-5E5E50638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Eingabe</a:t>
            </a:r>
            <a:r>
              <a:rPr lang="en-US" dirty="0"/>
              <a:t> versus </a:t>
            </a:r>
            <a:r>
              <a:rPr lang="en-US" dirty="0" err="1"/>
              <a:t>Ausgabe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099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43366-B275-4FA3-A282-EDE71740C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pinMode</a:t>
            </a:r>
            <a:r>
              <a:rPr lang="en-US" i="1" dirty="0"/>
              <a:t>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2ADB5-A4F9-4964-9082-75C7260BD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/>
              <a:t>pinMode</a:t>
            </a:r>
            <a:r>
              <a:rPr lang="en-US" i="1" dirty="0"/>
              <a:t>(pin, modus) </a:t>
            </a:r>
            <a:r>
              <a:rPr lang="en-US" dirty="0" err="1"/>
              <a:t>konfiguriert</a:t>
            </a:r>
            <a:r>
              <a:rPr lang="en-US" dirty="0"/>
              <a:t> den </a:t>
            </a:r>
            <a:r>
              <a:rPr lang="en-US" dirty="0" err="1"/>
              <a:t>angegebenen</a:t>
            </a:r>
            <a:r>
              <a:rPr lang="en-US" dirty="0"/>
              <a:t> Pin so, </a:t>
            </a:r>
            <a:r>
              <a:rPr lang="en-US" dirty="0" err="1"/>
              <a:t>dass</a:t>
            </a:r>
            <a:r>
              <a:rPr lang="en-US" dirty="0"/>
              <a:t> er </a:t>
            </a:r>
            <a:r>
              <a:rPr lang="en-US" dirty="0" err="1"/>
              <a:t>sich</a:t>
            </a:r>
            <a:r>
              <a:rPr lang="en-US" dirty="0"/>
              <a:t> </a:t>
            </a:r>
            <a:r>
              <a:rPr lang="en-US" dirty="0" err="1"/>
              <a:t>entweder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Eingang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Ausgang</a:t>
            </a:r>
            <a:r>
              <a:rPr lang="en-US" dirty="0"/>
              <a:t> </a:t>
            </a:r>
            <a:r>
              <a:rPr lang="en-US" dirty="0" err="1"/>
              <a:t>verhält</a:t>
            </a:r>
            <a:endParaRPr lang="en-US" dirty="0"/>
          </a:p>
          <a:p>
            <a:pPr lvl="1"/>
            <a:r>
              <a:rPr lang="en-US" dirty="0"/>
              <a:t>Modi: INPUT, OUTPUT, or INPUT_PULLUP</a:t>
            </a:r>
          </a:p>
          <a:p>
            <a:pPr lvl="1"/>
            <a:r>
              <a:rPr lang="en-US" dirty="0"/>
              <a:t>Why INPUT_PULLUP?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11376B-AFFB-40E6-8C17-1CC866B3B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331" y="3678184"/>
            <a:ext cx="3000000" cy="302857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5E02443-B141-4522-BF1D-413F180EFFF9}"/>
              </a:ext>
            </a:extLst>
          </p:cNvPr>
          <p:cNvGrpSpPr/>
          <p:nvPr/>
        </p:nvGrpSpPr>
        <p:grpSpPr>
          <a:xfrm>
            <a:off x="0" y="3774624"/>
            <a:ext cx="3120653" cy="3083376"/>
            <a:chOff x="2728918" y="3299647"/>
            <a:chExt cx="3120653" cy="308337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AD6A5A1-5DFC-40D7-92A0-9CBF8B2121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414" r="50792" b="11192"/>
            <a:stretch/>
          </p:blipFill>
          <p:spPr>
            <a:xfrm flipH="1">
              <a:off x="2728918" y="3711057"/>
              <a:ext cx="1476231" cy="113251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8FF932E-2AC6-42E6-BEC8-760EE9C73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87"/>
            <a:stretch/>
          </p:blipFill>
          <p:spPr>
            <a:xfrm>
              <a:off x="3857183" y="3354452"/>
              <a:ext cx="1992388" cy="302857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2E29402-4C43-4AA9-8CFB-120958E132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243" b="80599"/>
            <a:stretch/>
          </p:blipFill>
          <p:spPr>
            <a:xfrm>
              <a:off x="3495280" y="3299647"/>
              <a:ext cx="472713" cy="58757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77F83B4-D7CD-42A3-BB73-0BE599E83808}"/>
              </a:ext>
            </a:extLst>
          </p:cNvPr>
          <p:cNvGrpSpPr/>
          <p:nvPr/>
        </p:nvGrpSpPr>
        <p:grpSpPr>
          <a:xfrm>
            <a:off x="8643865" y="3678183"/>
            <a:ext cx="3198902" cy="3028571"/>
            <a:chOff x="8643865" y="3678183"/>
            <a:chExt cx="3198902" cy="302857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C265075-A3E2-4D48-AC44-DB848A9D6D35}"/>
                </a:ext>
              </a:extLst>
            </p:cNvPr>
            <p:cNvGrpSpPr/>
            <p:nvPr/>
          </p:nvGrpSpPr>
          <p:grpSpPr>
            <a:xfrm>
              <a:off x="8643865" y="3678183"/>
              <a:ext cx="3000000" cy="3028571"/>
              <a:chOff x="8643865" y="3678183"/>
              <a:chExt cx="3000000" cy="302857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D26469F-A309-4CD2-951C-E13B394F81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43865" y="3678183"/>
                <a:ext cx="3000000" cy="3028571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841F22D-25F5-401D-9574-666A60A3AC48}"/>
                  </a:ext>
                </a:extLst>
              </p:cNvPr>
              <p:cNvSpPr/>
              <p:nvPr/>
            </p:nvSpPr>
            <p:spPr>
              <a:xfrm>
                <a:off x="8643865" y="3678183"/>
                <a:ext cx="752144" cy="144245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5BF81D-76D2-4291-969E-05C880DD4C88}"/>
                </a:ext>
              </a:extLst>
            </p:cNvPr>
            <p:cNvSpPr txBox="1"/>
            <p:nvPr/>
          </p:nvSpPr>
          <p:spPr>
            <a:xfrm>
              <a:off x="10234763" y="4567624"/>
              <a:ext cx="1608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INPUT_PULLUP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789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B291E-46E8-4843-A71A-4F50A8114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vs Analog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FA22CC-4400-4FA0-853A-60AD1D0D8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14" y="1843087"/>
            <a:ext cx="10342386" cy="4592019"/>
          </a:xfrm>
        </p:spPr>
      </p:pic>
    </p:spTree>
    <p:extLst>
      <p:ext uri="{BB962C8B-B14F-4D97-AF65-F5344CB8AC3E}">
        <p14:creationId xmlns:p14="http://schemas.microsoft.com/office/powerpoint/2010/main" val="2415609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6B3F-8AE9-44A8-8ABD-062CF3B7F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Digitale</a:t>
            </a:r>
            <a:r>
              <a:rPr lang="en-US" b="1" dirty="0"/>
              <a:t> </a:t>
            </a:r>
            <a:r>
              <a:rPr lang="en-US" b="1" dirty="0" err="1"/>
              <a:t>Eingabe</a:t>
            </a:r>
            <a:r>
              <a:rPr lang="en-US" dirty="0"/>
              <a:t>: Wert = </a:t>
            </a:r>
            <a:r>
              <a:rPr lang="en-US" i="1" dirty="0" err="1"/>
              <a:t>digitalRead</a:t>
            </a:r>
            <a:r>
              <a:rPr lang="en-US" dirty="0"/>
              <a:t>(pin)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C8010-6B82-42AD-B9A1-DBC829727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Wert = </a:t>
            </a:r>
            <a:r>
              <a:rPr lang="en-US" i="1" dirty="0" err="1"/>
              <a:t>digitalRead</a:t>
            </a:r>
            <a:r>
              <a:rPr lang="en-US" dirty="0"/>
              <a:t>(3);</a:t>
            </a:r>
          </a:p>
          <a:p>
            <a:pPr lvl="1"/>
            <a:r>
              <a:rPr lang="en-US" dirty="0"/>
              <a:t>Wert </a:t>
            </a:r>
            <a:r>
              <a:rPr lang="en-US" dirty="0" err="1"/>
              <a:t>ist</a:t>
            </a:r>
            <a:r>
              <a:rPr lang="en-US" dirty="0"/>
              <a:t> 0, </a:t>
            </a:r>
            <a:r>
              <a:rPr lang="en-US" dirty="0" err="1"/>
              <a:t>wenn</a:t>
            </a:r>
            <a:r>
              <a:rPr lang="en-US" dirty="0"/>
              <a:t> input &lt;= 1.5 V</a:t>
            </a:r>
          </a:p>
          <a:p>
            <a:pPr lvl="1"/>
            <a:r>
              <a:rPr lang="en-US" dirty="0"/>
              <a:t>Wert </a:t>
            </a:r>
            <a:r>
              <a:rPr lang="en-US" dirty="0" err="1"/>
              <a:t>ist</a:t>
            </a:r>
            <a:r>
              <a:rPr lang="en-US" dirty="0"/>
              <a:t> 1, </a:t>
            </a:r>
            <a:r>
              <a:rPr lang="en-US" dirty="0" err="1"/>
              <a:t>wenn</a:t>
            </a:r>
            <a:r>
              <a:rPr lang="en-US" dirty="0"/>
              <a:t> input &gt;= 3.0 V</a:t>
            </a:r>
          </a:p>
          <a:p>
            <a:pPr lvl="1"/>
            <a:r>
              <a:rPr lang="en-US" dirty="0"/>
              <a:t>Wert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unbestimmt</a:t>
            </a:r>
            <a:r>
              <a:rPr lang="en-US" dirty="0"/>
              <a:t>, </a:t>
            </a:r>
            <a:r>
              <a:rPr lang="en-US" dirty="0" err="1"/>
              <a:t>wenn</a:t>
            </a:r>
            <a:r>
              <a:rPr lang="en-US" dirty="0"/>
              <a:t>  1.5 &lt; input &lt; 3.0</a:t>
            </a:r>
          </a:p>
        </p:txBody>
      </p:sp>
    </p:spTree>
    <p:extLst>
      <p:ext uri="{BB962C8B-B14F-4D97-AF65-F5344CB8AC3E}">
        <p14:creationId xmlns:p14="http://schemas.microsoft.com/office/powerpoint/2010/main" val="794916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9463E-760A-4C3E-9BB3-C476D55C3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Analoge</a:t>
            </a:r>
            <a:r>
              <a:rPr lang="en-US" b="1" dirty="0"/>
              <a:t> </a:t>
            </a:r>
            <a:r>
              <a:rPr lang="en-US" b="1" dirty="0" err="1"/>
              <a:t>Eingabe</a:t>
            </a:r>
            <a:r>
              <a:rPr lang="en-US" dirty="0"/>
              <a:t>: Wert = </a:t>
            </a:r>
            <a:r>
              <a:rPr lang="en-US" i="1" dirty="0" err="1"/>
              <a:t>analogRead</a:t>
            </a:r>
            <a:r>
              <a:rPr lang="en-US" dirty="0"/>
              <a:t>(pin)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81D2A-6AC9-4105-A697-519FCEDF6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Wert = </a:t>
            </a:r>
            <a:r>
              <a:rPr lang="en-US" i="1" dirty="0" err="1"/>
              <a:t>analogRead</a:t>
            </a:r>
            <a:r>
              <a:rPr lang="en-US" dirty="0"/>
              <a:t>(A0);  // Wert </a:t>
            </a:r>
            <a:r>
              <a:rPr lang="en-US" dirty="0" err="1"/>
              <a:t>zwischen</a:t>
            </a:r>
            <a:r>
              <a:rPr lang="en-US" dirty="0"/>
              <a:t> 0 und 1023 (2^10-1)</a:t>
            </a:r>
          </a:p>
          <a:p>
            <a:r>
              <a:rPr lang="en-US" dirty="0" err="1"/>
              <a:t>Wandelt</a:t>
            </a:r>
            <a:r>
              <a:rPr lang="en-US" dirty="0"/>
              <a:t> </a:t>
            </a:r>
            <a:r>
              <a:rPr lang="en-US" dirty="0" err="1"/>
              <a:t>analogen</a:t>
            </a:r>
            <a:r>
              <a:rPr lang="en-US" dirty="0"/>
              <a:t> Input in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digitales</a:t>
            </a:r>
            <a:r>
              <a:rPr lang="en-US" dirty="0"/>
              <a:t> Signal (</a:t>
            </a:r>
            <a:r>
              <a:rPr lang="en-US" dirty="0" err="1"/>
              <a:t>mit</a:t>
            </a:r>
            <a:r>
              <a:rPr lang="en-US" dirty="0"/>
              <a:t> 10 Bit </a:t>
            </a:r>
            <a:r>
              <a:rPr lang="en-US" dirty="0" err="1"/>
              <a:t>Konverter</a:t>
            </a:r>
            <a:r>
              <a:rPr lang="en-US" dirty="0"/>
              <a:t>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BDD12DD8-E9B5-4606-8FFB-7FE9072E4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126" y="2750310"/>
            <a:ext cx="4731314" cy="2399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D103884-A657-48E8-98DC-F023DBE6C7C0}"/>
              </a:ext>
            </a:extLst>
          </p:cNvPr>
          <p:cNvGraphicFramePr>
            <a:graphicFrameLocks noGrp="1"/>
          </p:cNvGraphicFramePr>
          <p:nvPr/>
        </p:nvGraphicFramePr>
        <p:xfrm>
          <a:off x="2449901" y="5194654"/>
          <a:ext cx="7721390" cy="149965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46630">
                  <a:extLst>
                    <a:ext uri="{9D8B030D-6E8A-4147-A177-3AD203B41FA5}">
                      <a16:colId xmlns:a16="http://schemas.microsoft.com/office/drawing/2014/main" val="2183838178"/>
                    </a:ext>
                  </a:extLst>
                </a:gridCol>
                <a:gridCol w="3187380">
                  <a:extLst>
                    <a:ext uri="{9D8B030D-6E8A-4147-A177-3AD203B41FA5}">
                      <a16:colId xmlns:a16="http://schemas.microsoft.com/office/drawing/2014/main" val="3348155435"/>
                    </a:ext>
                  </a:extLst>
                </a:gridCol>
                <a:gridCol w="3187380">
                  <a:extLst>
                    <a:ext uri="{9D8B030D-6E8A-4147-A177-3AD203B41FA5}">
                      <a16:colId xmlns:a16="http://schemas.microsoft.com/office/drawing/2014/main" val="1380999621"/>
                    </a:ext>
                  </a:extLst>
                </a:gridCol>
              </a:tblGrid>
              <a:tr h="4355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Input voltage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Analog to digital conversion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value (read in </a:t>
                      </a:r>
                      <a:r>
                        <a:rPr lang="en-US" sz="1400" b="1" dirty="0" err="1"/>
                        <a:t>analogRead</a:t>
                      </a:r>
                      <a:r>
                        <a:rPr lang="en-US" sz="1400" b="1" dirty="0"/>
                        <a:t> function)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7090900"/>
                  </a:ext>
                </a:extLst>
              </a:tr>
              <a:tr h="3646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0V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0000000000b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5115691"/>
                  </a:ext>
                </a:extLst>
              </a:tr>
              <a:tr h="34845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5V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1111111111b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1023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8934654"/>
                  </a:ext>
                </a:extLst>
              </a:tr>
              <a:tr h="350960">
                <a:tc>
                  <a:txBody>
                    <a:bodyPr/>
                    <a:lstStyle/>
                    <a:p>
                      <a:pPr algn="ctr"/>
                      <a:r>
                        <a:rPr lang="en-US" sz="1400" u="sng" dirty="0"/>
                        <a:t>?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sng" dirty="0"/>
                        <a:t>0000000001b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sng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881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5008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6B3F-8AE9-44A8-8ABD-062CF3B7F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Digitale</a:t>
            </a:r>
            <a:r>
              <a:rPr lang="en-US" b="1" dirty="0"/>
              <a:t> </a:t>
            </a:r>
            <a:r>
              <a:rPr lang="en-US" b="1" dirty="0" err="1"/>
              <a:t>Ausgabe</a:t>
            </a:r>
            <a:r>
              <a:rPr lang="en-US" dirty="0"/>
              <a:t>: </a:t>
            </a:r>
            <a:r>
              <a:rPr lang="en-US" i="1" dirty="0" err="1"/>
              <a:t>digitalWrite</a:t>
            </a:r>
            <a:r>
              <a:rPr lang="en-US" dirty="0"/>
              <a:t>(pin, Wert)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C8010-6B82-42AD-B9A1-DBC829727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i="1" dirty="0" err="1"/>
              <a:t>digitalWrite</a:t>
            </a:r>
            <a:r>
              <a:rPr lang="en-US" dirty="0"/>
              <a:t>(3, LOW);</a:t>
            </a:r>
          </a:p>
          <a:p>
            <a:pPr lvl="1"/>
            <a:r>
              <a:rPr lang="en-US" dirty="0"/>
              <a:t>Output Pin </a:t>
            </a:r>
            <a:r>
              <a:rPr lang="en-US" dirty="0" err="1"/>
              <a:t>wird</a:t>
            </a:r>
            <a:r>
              <a:rPr lang="en-US" dirty="0"/>
              <a:t> auf 0V </a:t>
            </a:r>
            <a:r>
              <a:rPr lang="en-US" dirty="0" err="1"/>
              <a:t>gesetzt</a:t>
            </a:r>
            <a:endParaRPr lang="en-US" dirty="0"/>
          </a:p>
          <a:p>
            <a:pPr lvl="1"/>
            <a:endParaRPr lang="en-US" dirty="0"/>
          </a:p>
          <a:p>
            <a:r>
              <a:rPr lang="en-US" i="1" dirty="0" err="1"/>
              <a:t>digitalWrite</a:t>
            </a:r>
            <a:r>
              <a:rPr lang="en-US" dirty="0"/>
              <a:t>(3, HIGH);</a:t>
            </a:r>
          </a:p>
          <a:p>
            <a:pPr lvl="1"/>
            <a:r>
              <a:rPr lang="en-US" dirty="0"/>
              <a:t>Output pin </a:t>
            </a:r>
            <a:r>
              <a:rPr lang="en-US" dirty="0" err="1"/>
              <a:t>wird</a:t>
            </a:r>
            <a:r>
              <a:rPr lang="en-US" dirty="0"/>
              <a:t> auf 5V </a:t>
            </a:r>
            <a:r>
              <a:rPr lang="en-US" dirty="0" err="1"/>
              <a:t>gesetzt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427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9463E-760A-4C3E-9BB3-C476D55C3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Analoger</a:t>
            </a:r>
            <a:r>
              <a:rPr lang="en-US" dirty="0"/>
              <a:t> Output: </a:t>
            </a:r>
            <a:r>
              <a:rPr lang="en-US" i="1" dirty="0" err="1"/>
              <a:t>analogWrite</a:t>
            </a:r>
            <a:r>
              <a:rPr lang="en-US" dirty="0"/>
              <a:t>(pin, Wert)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81D2A-6AC9-4105-A697-519FCEDF6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/>
              <a:t>analogWrite</a:t>
            </a:r>
            <a:r>
              <a:rPr lang="en-US" dirty="0"/>
              <a:t>(3, 100);</a:t>
            </a:r>
          </a:p>
          <a:p>
            <a:r>
              <a:rPr lang="en-US" dirty="0" err="1"/>
              <a:t>Funktioniert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Pins </a:t>
            </a:r>
            <a:r>
              <a:rPr lang="en-US" dirty="0" err="1"/>
              <a:t>mit</a:t>
            </a:r>
            <a:r>
              <a:rPr lang="en-US" dirty="0"/>
              <a:t> dem ~ Symbol</a:t>
            </a:r>
          </a:p>
          <a:p>
            <a:r>
              <a:rPr lang="en-US" dirty="0"/>
              <a:t>Wert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dirty="0"/>
              <a:t> 0 und 255 sein</a:t>
            </a:r>
          </a:p>
          <a:p>
            <a:r>
              <a:rPr lang="en-US" dirty="0"/>
              <a:t>0 -&gt; 0V   |   255 -&gt; 5V   |   128 -&gt; ?  (</a:t>
            </a:r>
            <a:r>
              <a:rPr lang="en-US" dirty="0" err="1"/>
              <a:t>Pulsweitenmodulation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07AD91-734E-476C-BFA4-2DA56A008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619" y="3725839"/>
            <a:ext cx="3325773" cy="2977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A065561-CC13-46B2-BEA3-0BD0D46EA104}"/>
              </a:ext>
            </a:extLst>
          </p:cNvPr>
          <p:cNvGrpSpPr/>
          <p:nvPr/>
        </p:nvGrpSpPr>
        <p:grpSpPr>
          <a:xfrm>
            <a:off x="6096000" y="3725839"/>
            <a:ext cx="5983738" cy="3000891"/>
            <a:chOff x="838200" y="4613188"/>
            <a:chExt cx="11759304" cy="519065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DB2972B-2CEC-444E-A63C-BED567DD9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4613188"/>
              <a:ext cx="6248400" cy="3973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B889BF1-4A0A-4FF2-99E8-DB8AF1AAF84C}"/>
                </a:ext>
              </a:extLst>
            </p:cNvPr>
            <p:cNvCxnSpPr/>
            <p:nvPr/>
          </p:nvCxnSpPr>
          <p:spPr>
            <a:xfrm>
              <a:off x="2209800" y="5995900"/>
              <a:ext cx="0" cy="3429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6067258-E73B-4D7A-85B4-2A84E7B0119A}"/>
                </a:ext>
              </a:extLst>
            </p:cNvPr>
            <p:cNvCxnSpPr/>
            <p:nvPr/>
          </p:nvCxnSpPr>
          <p:spPr>
            <a:xfrm>
              <a:off x="3352800" y="5995900"/>
              <a:ext cx="0" cy="3429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C0EA46F-721C-4622-A81A-529E3E887EA7}"/>
                </a:ext>
              </a:extLst>
            </p:cNvPr>
            <p:cNvCxnSpPr/>
            <p:nvPr/>
          </p:nvCxnSpPr>
          <p:spPr>
            <a:xfrm flipH="1">
              <a:off x="3352800" y="9120100"/>
              <a:ext cx="36195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DD8D4B7-A86B-4D02-BE72-F9720CC7F237}"/>
                </a:ext>
              </a:extLst>
            </p:cNvPr>
            <p:cNvCxnSpPr/>
            <p:nvPr/>
          </p:nvCxnSpPr>
          <p:spPr>
            <a:xfrm>
              <a:off x="1752600" y="9120100"/>
              <a:ext cx="43815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9">
              <a:extLst>
                <a:ext uri="{FF2B5EF4-FFF2-40B4-BE49-F238E27FC236}">
                  <a16:creationId xmlns:a16="http://schemas.microsoft.com/office/drawing/2014/main" id="{FDC396E8-5C3E-449A-B91A-E09B2DD22C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2398" y="8671841"/>
              <a:ext cx="8635106" cy="113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Fixed cycle length; constant number of cycles/sec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6474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86949E8-B262-B343-B1E2-6EEE88586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I2C Bus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06CCA13-F8D0-6447-B617-27A0B0666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b="1" dirty="0"/>
              <a:t>I2C-Schnittstelle am ESP32 und </a:t>
            </a:r>
            <a:r>
              <a:rPr lang="de-DE" b="1" dirty="0" err="1"/>
              <a:t>Arduino</a:t>
            </a:r>
            <a:endParaRPr lang="de-DE" b="1" dirty="0"/>
          </a:p>
          <a:p>
            <a:r>
              <a:rPr lang="de-DE" dirty="0"/>
              <a:t>I</a:t>
            </a:r>
            <a:r>
              <a:rPr lang="de-DE" baseline="30000" dirty="0"/>
              <a:t>2</a:t>
            </a:r>
            <a:r>
              <a:rPr lang="de-DE" dirty="0"/>
              <a:t>C ist ein </a:t>
            </a:r>
            <a:r>
              <a:rPr lang="de-DE" b="1" dirty="0"/>
              <a:t>serieller Datenbus</a:t>
            </a:r>
            <a:r>
              <a:rPr lang="de-DE" dirty="0"/>
              <a:t>, über den ein Mikrocontroller mit nur zwei Steuerleitungen mehrere verschiedene Geräte gleichzeitig steuern kann – insbesondere bei Controllern mit nur wenigen I/O-Pins ein großer Vorteil, wenn nicht jedes angeschlossene Gerät (z.B. Sensoren) eigene Anschlüsse belegt. Der Name I</a:t>
            </a:r>
            <a:r>
              <a:rPr lang="de-DE" baseline="30000" dirty="0"/>
              <a:t>2</a:t>
            </a:r>
            <a:r>
              <a:rPr lang="de-DE" dirty="0"/>
              <a:t>C oder IIC steht für </a:t>
            </a:r>
            <a:r>
              <a:rPr lang="de-DE" b="1" i="1" dirty="0"/>
              <a:t>Inter-Integrated Circuit</a:t>
            </a:r>
            <a:r>
              <a:rPr lang="de-DE" dirty="0"/>
              <a:t>, eine andere Bezeichnung ist – wegen der beiden Steuerleitungen – </a:t>
            </a:r>
            <a:r>
              <a:rPr lang="de-DE" b="1" i="1" dirty="0" err="1"/>
              <a:t>Two</a:t>
            </a:r>
            <a:r>
              <a:rPr lang="de-DE" b="1" i="1" dirty="0"/>
              <a:t>-</a:t>
            </a:r>
            <a:r>
              <a:rPr lang="de-DE" b="1" i="1" dirty="0" err="1"/>
              <a:t>Wire</a:t>
            </a:r>
            <a:r>
              <a:rPr lang="de-DE" b="1" i="1" dirty="0"/>
              <a:t>-Interface</a:t>
            </a:r>
            <a:r>
              <a:rPr lang="de-DE" dirty="0"/>
              <a:t> (TWI, Zweidraht-Schnittstelle). </a:t>
            </a:r>
            <a:r>
              <a:rPr lang="de-DE" b="1" dirty="0"/>
              <a:t>Jede Komponente am Bus wird über ihre individuelle Adresse angesprochen</a:t>
            </a:r>
            <a:r>
              <a:rPr lang="de-DE" dirty="0"/>
              <a:t>. Da diese Adresse fest vorgegeben ist, kann man nicht ohne weiteres mehrere gleiche Geräte an einem Bus betreiben.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3076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E2F2C5-0713-3847-81BA-E8A08E339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</a:t>
            </a:r>
            <a:r>
              <a:rPr lang="de-DE" dirty="0" err="1"/>
              <a:t>Arduino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A57E7C-038C-9749-8085-40C584E57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785100" cy="4384676"/>
          </a:xfrm>
        </p:spPr>
        <p:txBody>
          <a:bodyPr>
            <a:normAutofit lnSpcReduction="10000"/>
          </a:bodyPr>
          <a:lstStyle/>
          <a:p>
            <a:r>
              <a:rPr lang="de-DE" dirty="0"/>
              <a:t>Open-</a:t>
            </a:r>
            <a:r>
              <a:rPr lang="de-DE" dirty="0" err="1"/>
              <a:t>source</a:t>
            </a:r>
            <a:r>
              <a:rPr lang="de-DE" dirty="0"/>
              <a:t> Elektronik-Plattform – seit ca. 2005</a:t>
            </a:r>
          </a:p>
          <a:p>
            <a:r>
              <a:rPr lang="de-DE" dirty="0"/>
              <a:t>Hardware und Software</a:t>
            </a:r>
          </a:p>
          <a:p>
            <a:pPr lvl="1"/>
            <a:r>
              <a:rPr lang="de-DE" dirty="0"/>
              <a:t>Original </a:t>
            </a:r>
            <a:r>
              <a:rPr lang="de-DE" dirty="0" err="1"/>
              <a:t>Microchip</a:t>
            </a:r>
            <a:r>
              <a:rPr lang="de-DE" dirty="0"/>
              <a:t>/</a:t>
            </a:r>
            <a:r>
              <a:rPr lang="de-DE" dirty="0" err="1"/>
              <a:t>Atmel</a:t>
            </a:r>
            <a:r>
              <a:rPr lang="de-DE" dirty="0"/>
              <a:t> AVR </a:t>
            </a:r>
            <a:r>
              <a:rPr lang="de-DE" dirty="0" err="1"/>
              <a:t>boards</a:t>
            </a:r>
            <a:r>
              <a:rPr lang="de-DE" dirty="0"/>
              <a:t> (8-bit, 16 </a:t>
            </a:r>
            <a:r>
              <a:rPr lang="de-DE" dirty="0" err="1"/>
              <a:t>Mhz</a:t>
            </a:r>
            <a:r>
              <a:rPr lang="de-DE" dirty="0"/>
              <a:t>)</a:t>
            </a:r>
          </a:p>
          <a:p>
            <a:r>
              <a:rPr lang="de-DE" dirty="0" err="1"/>
              <a:t>Arduino</a:t>
            </a:r>
            <a:r>
              <a:rPr lang="de-DE" dirty="0"/>
              <a:t> </a:t>
            </a:r>
            <a:r>
              <a:rPr lang="de-DE" dirty="0" err="1"/>
              <a:t>boards</a:t>
            </a:r>
            <a:r>
              <a:rPr lang="de-DE" dirty="0"/>
              <a:t>: </a:t>
            </a:r>
          </a:p>
          <a:p>
            <a:pPr lvl="1"/>
            <a:r>
              <a:rPr lang="de-DE" dirty="0"/>
              <a:t>Lesen Input (Sensor, Knopf, Temperaturfühler)</a:t>
            </a:r>
          </a:p>
          <a:p>
            <a:pPr lvl="1"/>
            <a:r>
              <a:rPr lang="de-DE" dirty="0"/>
              <a:t>Erzeugen Output (Motor ansteuern, LED leuchten, Wert ins </a:t>
            </a:r>
            <a:r>
              <a:rPr lang="de-DE" dirty="0" err="1"/>
              <a:t>internet</a:t>
            </a:r>
            <a:r>
              <a:rPr lang="de-DE" dirty="0"/>
              <a:t> hochladen</a:t>
            </a:r>
          </a:p>
          <a:p>
            <a:pPr lvl="1"/>
            <a:r>
              <a:rPr lang="de-DE" dirty="0"/>
              <a:t>Werden von einem Programm (</a:t>
            </a:r>
            <a:r>
              <a:rPr lang="de-DE" dirty="0" err="1"/>
              <a:t>Aduino</a:t>
            </a:r>
            <a:r>
              <a:rPr lang="de-DE" dirty="0"/>
              <a:t> Sprache) gesteuert welches mit einer </a:t>
            </a:r>
            <a:r>
              <a:rPr lang="de-DE" dirty="0" err="1"/>
              <a:t>Arduino</a:t>
            </a:r>
            <a:r>
              <a:rPr lang="de-DE" dirty="0"/>
              <a:t> IDE (Entwicklungsumgebung) erstellt wird.</a:t>
            </a:r>
          </a:p>
          <a:p>
            <a:pPr lvl="1"/>
            <a:r>
              <a:rPr lang="de-DE" dirty="0">
                <a:hlinkClick r:id="rId3"/>
              </a:rPr>
              <a:t>https://</a:t>
            </a:r>
            <a:r>
              <a:rPr lang="de-DE" dirty="0" err="1">
                <a:hlinkClick r:id="rId3"/>
              </a:rPr>
              <a:t>en.wikipedia.org</a:t>
            </a:r>
            <a:r>
              <a:rPr lang="de-DE" dirty="0">
                <a:hlinkClick r:id="rId3"/>
              </a:rPr>
              <a:t>/</a:t>
            </a:r>
            <a:r>
              <a:rPr lang="de-DE" dirty="0" err="1">
                <a:hlinkClick r:id="rId3"/>
              </a:rPr>
              <a:t>wiki</a:t>
            </a:r>
            <a:r>
              <a:rPr lang="de-DE" dirty="0">
                <a:hlinkClick r:id="rId3"/>
              </a:rPr>
              <a:t>/</a:t>
            </a:r>
            <a:r>
              <a:rPr lang="de-DE" dirty="0" err="1">
                <a:hlinkClick r:id="rId3"/>
              </a:rPr>
              <a:t>List_of_Arduino_boards_and_compatible_systems</a:t>
            </a:r>
            <a:endParaRPr lang="de-DE" dirty="0"/>
          </a:p>
        </p:txBody>
      </p:sp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2C89C943-791F-2C48-BAAD-1B55B7B991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300" y="3884509"/>
            <a:ext cx="3235325" cy="3235325"/>
          </a:xfrm>
          <a:prstGeom prst="rect">
            <a:avLst/>
          </a:prstGeom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4F4DE750-5E1A-284B-BFA4-6ED90F8948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325" y="135792"/>
            <a:ext cx="3233890" cy="394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73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DBAF71-7D2C-8F42-93C7-37DE417C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Arduino</a:t>
            </a:r>
            <a:r>
              <a:rPr lang="de-DE" dirty="0"/>
              <a:t> </a:t>
            </a:r>
            <a:r>
              <a:rPr lang="de-DE" dirty="0" err="1"/>
              <a:t>Sensorkit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E668B4-F090-D84E-B205-DDEBA7562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Hat Bibliotheken für die am I2C Bus angeschlossenen Komponenten</a:t>
            </a:r>
          </a:p>
          <a:p>
            <a:r>
              <a:rPr lang="de-DE" dirty="0"/>
              <a:t>Environment: </a:t>
            </a:r>
          </a:p>
          <a:p>
            <a:r>
              <a:rPr lang="de-DE" dirty="0"/>
              <a:t>DHT20 / DHT: Luftfeuchtigkeit, Temperatur Sensor </a:t>
            </a:r>
            <a:r>
              <a:rPr lang="de-DE" dirty="0" err="1"/>
              <a:t>DHTxx</a:t>
            </a:r>
            <a:endParaRPr lang="de-DE" dirty="0"/>
          </a:p>
          <a:p>
            <a:r>
              <a:rPr lang="de-DE" dirty="0" err="1"/>
              <a:t>Pressure</a:t>
            </a:r>
            <a:r>
              <a:rPr lang="de-DE" dirty="0"/>
              <a:t>: BMP280 Sensor Luftdruck, Temperatur, Höhe über NN</a:t>
            </a:r>
          </a:p>
          <a:p>
            <a:r>
              <a:rPr lang="de-DE" dirty="0" err="1"/>
              <a:t>Accelerometer</a:t>
            </a:r>
            <a:r>
              <a:rPr lang="de-DE" dirty="0"/>
              <a:t>: </a:t>
            </a:r>
            <a:r>
              <a:rPr lang="de-DE"/>
              <a:t>LIS3DHTR 3-Achsen Beschleunigungssensor</a:t>
            </a:r>
            <a:endParaRPr lang="de-DE" dirty="0"/>
          </a:p>
          <a:p>
            <a:r>
              <a:rPr lang="de-DE" dirty="0" err="1"/>
              <a:t>Oled</a:t>
            </a:r>
            <a:r>
              <a:rPr lang="de-DE" dirty="0"/>
              <a:t>: U8x8lib für OLED </a:t>
            </a:r>
            <a:r>
              <a:rPr lang="de-DE" dirty="0" err="1"/>
              <a:t>display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150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A8937-4543-4727-BBC0-A58CFA398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</a:t>
            </a:r>
            <a:r>
              <a:rPr lang="en-US" dirty="0" err="1"/>
              <a:t>Sprache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2C5DD-93B9-4322-BC57-2C2C102B4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Ist</a:t>
            </a:r>
            <a:r>
              <a:rPr lang="en-US" dirty="0"/>
              <a:t> C/C++ </a:t>
            </a:r>
            <a:r>
              <a:rPr lang="en-US" dirty="0" err="1"/>
              <a:t>Sprache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Zusatzfunktionen</a:t>
            </a:r>
            <a:r>
              <a:rPr lang="en-US" dirty="0"/>
              <a:t> und </a:t>
            </a:r>
            <a:r>
              <a:rPr lang="en-US" dirty="0" err="1"/>
              <a:t>Konstanten</a:t>
            </a:r>
            <a:r>
              <a:rPr lang="en-US" dirty="0"/>
              <a:t> die </a:t>
            </a:r>
            <a:r>
              <a:rPr lang="en-US" dirty="0" err="1"/>
              <a:t>vorbereitet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um </a:t>
            </a:r>
            <a:r>
              <a:rPr lang="en-US" dirty="0" err="1"/>
              <a:t>mit</a:t>
            </a:r>
            <a:r>
              <a:rPr lang="en-US" dirty="0"/>
              <a:t>  dem Arduino Board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sprechen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Referenz</a:t>
            </a:r>
            <a:endParaRPr lang="en-US" dirty="0"/>
          </a:p>
          <a:p>
            <a:r>
              <a:rPr lang="en-US" dirty="0">
                <a:hlinkClick r:id="rId3"/>
              </a:rPr>
              <a:t>Open source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0846D6-D077-4B6A-9179-C6EBD4F66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486" y="2784249"/>
            <a:ext cx="3338689" cy="407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11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65433F-ED0B-A446-96D7-A547887C9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Struktur eines jeden </a:t>
            </a:r>
            <a:r>
              <a:rPr lang="de-DE" b="1" dirty="0" err="1"/>
              <a:t>Arduino</a:t>
            </a:r>
            <a:r>
              <a:rPr lang="de-DE" b="1" dirty="0"/>
              <a:t> Programms/Sketch das wir schreiben: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3F3561A-625D-2543-90A9-FCD87EC75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24341"/>
            <a:ext cx="10515600" cy="375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995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65433F-ED0B-A446-96D7-A547887C9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104499"/>
            <a:ext cx="11216268" cy="1325563"/>
          </a:xfrm>
        </p:spPr>
        <p:txBody>
          <a:bodyPr>
            <a:normAutofit fontScale="90000"/>
          </a:bodyPr>
          <a:lstStyle/>
          <a:p>
            <a:r>
              <a:rPr lang="de-DE" b="1" dirty="0"/>
              <a:t>Was macht die </a:t>
            </a:r>
            <a:r>
              <a:rPr lang="de-DE" b="1" dirty="0" err="1"/>
              <a:t>Arduino</a:t>
            </a:r>
            <a:r>
              <a:rPr lang="de-DE" b="1" dirty="0"/>
              <a:t> Plattform:</a:t>
            </a:r>
            <a:br>
              <a:rPr lang="de-DE" b="1" dirty="0"/>
            </a:br>
            <a:r>
              <a:rPr lang="de-DE" sz="2700" dirty="0">
                <a:hlinkClick r:id="rId3"/>
              </a:rPr>
              <a:t>https://github.com/arduino/ArduinoCore-avr/</a:t>
            </a:r>
            <a:r>
              <a:rPr lang="de-DE" sz="2700" dirty="0" err="1">
                <a:hlinkClick r:id="rId3"/>
              </a:rPr>
              <a:t>blob</a:t>
            </a:r>
            <a:r>
              <a:rPr lang="de-DE" sz="2700" dirty="0">
                <a:hlinkClick r:id="rId3"/>
              </a:rPr>
              <a:t>/</a:t>
            </a:r>
            <a:r>
              <a:rPr lang="de-DE" sz="2700" dirty="0" err="1">
                <a:hlinkClick r:id="rId3"/>
              </a:rPr>
              <a:t>master</a:t>
            </a:r>
            <a:r>
              <a:rPr lang="de-DE" sz="2700" dirty="0">
                <a:hlinkClick r:id="rId3"/>
              </a:rPr>
              <a:t>/</a:t>
            </a:r>
            <a:r>
              <a:rPr lang="de-DE" sz="2700" dirty="0" err="1">
                <a:hlinkClick r:id="rId3"/>
              </a:rPr>
              <a:t>cores</a:t>
            </a:r>
            <a:r>
              <a:rPr lang="de-DE" sz="2700" dirty="0">
                <a:hlinkClick r:id="rId3"/>
              </a:rPr>
              <a:t>/</a:t>
            </a:r>
            <a:r>
              <a:rPr lang="de-DE" sz="2700" dirty="0" err="1">
                <a:hlinkClick r:id="rId3"/>
              </a:rPr>
              <a:t>arduino</a:t>
            </a:r>
            <a:r>
              <a:rPr lang="de-DE" sz="2700" dirty="0">
                <a:hlinkClick r:id="rId3"/>
              </a:rPr>
              <a:t>/</a:t>
            </a:r>
            <a:r>
              <a:rPr lang="de-DE" sz="2700" dirty="0" err="1">
                <a:hlinkClick r:id="rId3"/>
              </a:rPr>
              <a:t>main.cpp</a:t>
            </a:r>
            <a:br>
              <a:rPr lang="de-DE" dirty="0"/>
            </a:br>
            <a:endParaRPr lang="de-DE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44B7FF0-50CD-F444-BBE6-CE889A1E7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029" y="1249087"/>
            <a:ext cx="8549409" cy="550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4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DAFC481D-F578-B04F-8B4D-AAB224F43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38" y="0"/>
            <a:ext cx="82391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6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0C18B5-687C-024B-98F1-795459A1A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6" y="0"/>
            <a:ext cx="10515600" cy="1325563"/>
          </a:xfrm>
        </p:spPr>
        <p:txBody>
          <a:bodyPr/>
          <a:lstStyle/>
          <a:p>
            <a:r>
              <a:rPr lang="de-DE" dirty="0"/>
              <a:t>So funktioniert ein </a:t>
            </a:r>
            <a:r>
              <a:rPr lang="de-DE" dirty="0" err="1"/>
              <a:t>Breadboard</a:t>
            </a:r>
            <a:r>
              <a:rPr lang="de-DE" dirty="0"/>
              <a:t> / Steckbrett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31C8235-44EB-FF44-9E8E-C31173243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927" y="885808"/>
            <a:ext cx="9825482" cy="597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50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936CD-7D3C-B341-9FFC-2AF7C2C29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355580"/>
          </a:xfrm>
        </p:spPr>
        <p:txBody>
          <a:bodyPr/>
          <a:lstStyle/>
          <a:p>
            <a:r>
              <a:rPr lang="de-DE" dirty="0"/>
              <a:t>Attribution und Quellen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F89A04-C556-384F-8F4C-62B249513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158837"/>
            <a:ext cx="10515600" cy="2930814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Diese Folien wurden von Peter </a:t>
            </a:r>
            <a:r>
              <a:rPr lang="de-DE" dirty="0" err="1"/>
              <a:t>Bendel</a:t>
            </a:r>
            <a:r>
              <a:rPr lang="de-DE" dirty="0"/>
              <a:t> erstellt.</a:t>
            </a:r>
          </a:p>
          <a:p>
            <a:r>
              <a:rPr lang="de-DE" dirty="0"/>
              <a:t>Für eigene Inhalte gilt die </a:t>
            </a:r>
            <a:r>
              <a:rPr lang="de-DE" b="1" dirty="0"/>
              <a:t>Attribution-</a:t>
            </a:r>
            <a:r>
              <a:rPr lang="de-DE" b="1" dirty="0" err="1"/>
              <a:t>ShareAlike</a:t>
            </a:r>
            <a:r>
              <a:rPr lang="de-DE" b="1" dirty="0"/>
              <a:t> 3.0 </a:t>
            </a:r>
            <a:r>
              <a:rPr lang="de-DE" b="1" dirty="0" err="1"/>
              <a:t>Unported</a:t>
            </a:r>
            <a:endParaRPr lang="de-DE" b="1" dirty="0"/>
          </a:p>
          <a:p>
            <a:r>
              <a:rPr lang="de-DE" dirty="0"/>
              <a:t> Lizenz, </a:t>
            </a:r>
            <a:r>
              <a:rPr lang="de-DE" dirty="0">
                <a:hlinkClick r:id="rId2"/>
              </a:rPr>
              <a:t>https://creativecommons.org/licenses/by-sa/3.0/</a:t>
            </a:r>
            <a:endParaRPr lang="de-DE" dirty="0"/>
          </a:p>
          <a:p>
            <a:endParaRPr lang="de-DE" dirty="0"/>
          </a:p>
          <a:p>
            <a:r>
              <a:rPr lang="de-DE" dirty="0"/>
              <a:t>Ich habe folgende Quellen verwendet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hlinkClick r:id="rId3"/>
              </a:rPr>
              <a:t>http://mae2.eng.uci.edu/~dreinken/MAE106/static/docs/Lecture_4_2019_Arduino.pptx</a:t>
            </a:r>
            <a:r>
              <a:rPr lang="de-DE" dirty="0"/>
              <a:t> von mir übersetzt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hlinkClick r:id="rId4"/>
              </a:rPr>
              <a:t>https://docs.arduino.cc/hardware/uno-rev3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hlinkClick r:id="rId5"/>
              </a:rPr>
              <a:t>https://starthardware.org/man_uploads/Kurzworkshop-Arduino.pdf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https://</a:t>
            </a:r>
            <a:r>
              <a:rPr lang="de-DE" dirty="0" err="1"/>
              <a:t>www.instructables.com</a:t>
            </a:r>
            <a:r>
              <a:rPr lang="de-DE" dirty="0"/>
              <a:t>/Multiple-LEDs-</a:t>
            </a:r>
            <a:r>
              <a:rPr lang="de-DE" dirty="0" err="1"/>
              <a:t>Breadboards</a:t>
            </a:r>
            <a:r>
              <a:rPr lang="de-DE" dirty="0"/>
              <a:t>-</a:t>
            </a:r>
            <a:r>
              <a:rPr lang="de-DE" dirty="0" err="1"/>
              <a:t>With</a:t>
            </a:r>
            <a:r>
              <a:rPr lang="de-DE" dirty="0"/>
              <a:t>-</a:t>
            </a:r>
            <a:r>
              <a:rPr lang="de-DE" dirty="0" err="1"/>
              <a:t>Arduino</a:t>
            </a:r>
            <a:r>
              <a:rPr lang="de-DE" dirty="0"/>
              <a:t>-in-</a:t>
            </a:r>
            <a:r>
              <a:rPr lang="de-DE" dirty="0" err="1"/>
              <a:t>Tinkerca</a:t>
            </a:r>
            <a:r>
              <a:rPr lang="de-DE" dirty="0"/>
              <a:t>/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>
              <a:hlinkClick r:id="rId6"/>
            </a:endParaRP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3116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74AD89-6C3F-F148-8AAD-1053D20A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Warum sind </a:t>
            </a:r>
            <a:r>
              <a:rPr lang="de-DE" dirty="0" err="1"/>
              <a:t>Arduinos</a:t>
            </a:r>
            <a:r>
              <a:rPr lang="de-DE" dirty="0"/>
              <a:t> so populär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B61835-3DA1-F74D-8E21-7FEBF7B46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/>
          </a:bodyPr>
          <a:lstStyle/>
          <a:p>
            <a:r>
              <a:rPr lang="de-DE" dirty="0"/>
              <a:t>Leicht zu benutzen und gut unterstützt</a:t>
            </a:r>
          </a:p>
          <a:p>
            <a:r>
              <a:rPr lang="de-DE" dirty="0"/>
              <a:t>Billig (10-100 €)</a:t>
            </a:r>
          </a:p>
          <a:p>
            <a:r>
              <a:rPr lang="de-DE" dirty="0"/>
              <a:t>Keine zusätzliche Hardware zum Programmieren notwendig (</a:t>
            </a:r>
            <a:r>
              <a:rPr lang="de-DE" dirty="0" err="1"/>
              <a:t>ausser</a:t>
            </a:r>
            <a:r>
              <a:rPr lang="de-DE" dirty="0"/>
              <a:t> USB-Kabel und PC/Laptop)</a:t>
            </a:r>
          </a:p>
          <a:p>
            <a:r>
              <a:rPr lang="de-DE" dirty="0"/>
              <a:t>Allumfassende, kostenlose Software-Bibliotheken für „</a:t>
            </a:r>
            <a:r>
              <a:rPr lang="de-DE" dirty="0" err="1"/>
              <a:t>Arduino</a:t>
            </a:r>
            <a:r>
              <a:rPr lang="de-DE" dirty="0"/>
              <a:t> </a:t>
            </a:r>
            <a:r>
              <a:rPr lang="de-DE" dirty="0" err="1"/>
              <a:t>family</a:t>
            </a:r>
            <a:r>
              <a:rPr lang="de-DE" dirty="0"/>
              <a:t>“ und Peripherie (Shields)</a:t>
            </a:r>
          </a:p>
          <a:p>
            <a:r>
              <a:rPr lang="de-DE" dirty="0"/>
              <a:t>Open </a:t>
            </a:r>
            <a:r>
              <a:rPr lang="de-DE" dirty="0" err="1"/>
              <a:t>source</a:t>
            </a:r>
            <a:r>
              <a:rPr lang="de-DE" dirty="0"/>
              <a:t> (inklusive Hardware design)</a:t>
            </a:r>
          </a:p>
          <a:p>
            <a:r>
              <a:rPr lang="de-DE" dirty="0"/>
              <a:t>Sehr viel online Dokumentation frei verfügbar</a:t>
            </a:r>
          </a:p>
          <a:p>
            <a:r>
              <a:rPr lang="de-DE" dirty="0"/>
              <a:t>Sehr viele Beispielprojekte</a:t>
            </a:r>
          </a:p>
          <a:p>
            <a:r>
              <a:rPr lang="de-DE" dirty="0"/>
              <a:t>Sehr viele Ein- und Ausgabegeräte (Shields) billig und kompatibel verfügbar</a:t>
            </a:r>
          </a:p>
        </p:txBody>
      </p:sp>
    </p:spTree>
    <p:extLst>
      <p:ext uri="{BB962C8B-B14F-4D97-AF65-F5344CB8AC3E}">
        <p14:creationId xmlns:p14="http://schemas.microsoft.com/office/powerpoint/2010/main" val="3279203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A5DBC4-B2EC-DF4B-A445-F20CA3D1B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674"/>
            <a:ext cx="10515600" cy="1325563"/>
          </a:xfrm>
        </p:spPr>
        <p:txBody>
          <a:bodyPr/>
          <a:lstStyle/>
          <a:p>
            <a:r>
              <a:rPr lang="de-DE" dirty="0"/>
              <a:t>Alternativen – </a:t>
            </a:r>
            <a:r>
              <a:rPr lang="de-DE" sz="3600" dirty="0" err="1"/>
              <a:t>Raspberry</a:t>
            </a:r>
            <a:r>
              <a:rPr lang="de-DE" sz="3600" dirty="0"/>
              <a:t> (verbreitet seit ca. 2012)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1548C4-2804-2447-AB49-5895C1C8A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5731"/>
            <a:ext cx="10515600" cy="4351338"/>
          </a:xfrm>
        </p:spPr>
        <p:txBody>
          <a:bodyPr/>
          <a:lstStyle/>
          <a:p>
            <a:r>
              <a:rPr lang="de-DE" dirty="0" err="1"/>
              <a:t>Raspberry</a:t>
            </a:r>
            <a:r>
              <a:rPr lang="de-DE" dirty="0"/>
              <a:t> Pi Plattform </a:t>
            </a:r>
            <a:r>
              <a:rPr lang="de-DE" dirty="0">
                <a:hlinkClick r:id="rId3"/>
              </a:rPr>
              <a:t>https://de.wikipedia.org/wiki/Raspberry_Pi</a:t>
            </a:r>
            <a:endParaRPr lang="de-DE" dirty="0"/>
          </a:p>
          <a:p>
            <a:r>
              <a:rPr lang="de-DE" dirty="0">
                <a:hlinkClick r:id="rId4"/>
              </a:rPr>
              <a:t>https://www.raspberrypi.org</a:t>
            </a:r>
            <a:endParaRPr lang="de-DE" dirty="0"/>
          </a:p>
          <a:p>
            <a:r>
              <a:rPr lang="de-DE" dirty="0"/>
              <a:t>Unterstützt Linux und „alle“ Programmiersprachen inkl. Python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AAB8CD9-D7FB-FA47-ADF2-42FC7D85D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04" y="3208892"/>
            <a:ext cx="6748503" cy="395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1392EFBA-9B25-F84D-AAED-B99D7FAD5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845" y="3581400"/>
            <a:ext cx="2159000" cy="273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359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A5DBC4-B2EC-DF4B-A445-F20CA3D1B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Alternativen – </a:t>
            </a:r>
            <a:r>
              <a:rPr lang="de-DE" sz="3200" dirty="0" err="1"/>
              <a:t>Espressif</a:t>
            </a:r>
            <a:r>
              <a:rPr lang="de-DE" sz="3200" dirty="0"/>
              <a:t> ESP32 (verbreitet seit ca. 2016)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1548C4-2804-2447-AB49-5895C1C8A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3123"/>
            <a:ext cx="10515600" cy="4673840"/>
          </a:xfrm>
        </p:spPr>
        <p:txBody>
          <a:bodyPr/>
          <a:lstStyle/>
          <a:p>
            <a:r>
              <a:rPr lang="de-DE" dirty="0">
                <a:hlinkClick r:id="rId3"/>
              </a:rPr>
              <a:t>https://</a:t>
            </a:r>
            <a:r>
              <a:rPr lang="de-DE" dirty="0" err="1">
                <a:hlinkClick r:id="rId3"/>
              </a:rPr>
              <a:t>en.wikipedia.org</a:t>
            </a:r>
            <a:r>
              <a:rPr lang="de-DE" dirty="0">
                <a:hlinkClick r:id="rId3"/>
              </a:rPr>
              <a:t>/</a:t>
            </a:r>
            <a:r>
              <a:rPr lang="de-DE" dirty="0" err="1">
                <a:hlinkClick r:id="rId3"/>
              </a:rPr>
              <a:t>wiki</a:t>
            </a:r>
            <a:r>
              <a:rPr lang="de-DE" dirty="0">
                <a:hlinkClick r:id="rId3"/>
              </a:rPr>
              <a:t>/ESP32</a:t>
            </a:r>
            <a:endParaRPr lang="de-DE" dirty="0"/>
          </a:p>
          <a:p>
            <a:r>
              <a:rPr lang="de-DE" dirty="0"/>
              <a:t>Nicht open </a:t>
            </a:r>
            <a:r>
              <a:rPr lang="de-DE" dirty="0" err="1"/>
              <a:t>source</a:t>
            </a:r>
            <a:r>
              <a:rPr lang="de-DE" dirty="0"/>
              <a:t> – Produkt der Firma </a:t>
            </a:r>
            <a:r>
              <a:rPr lang="de-DE" dirty="0" err="1"/>
              <a:t>Espressif</a:t>
            </a:r>
            <a:r>
              <a:rPr lang="de-DE" dirty="0"/>
              <a:t> (Shanghai)</a:t>
            </a:r>
          </a:p>
          <a:p>
            <a:r>
              <a:rPr lang="de-DE" dirty="0"/>
              <a:t>Open </a:t>
            </a:r>
            <a:r>
              <a:rPr lang="de-DE" dirty="0" err="1"/>
              <a:t>source</a:t>
            </a:r>
            <a:r>
              <a:rPr lang="de-DE" dirty="0"/>
              <a:t> SDK kompatibel mit </a:t>
            </a:r>
            <a:r>
              <a:rPr lang="de-DE" dirty="0" err="1"/>
              <a:t>Arduino</a:t>
            </a:r>
            <a:r>
              <a:rPr lang="de-DE" dirty="0"/>
              <a:t> IDE </a:t>
            </a:r>
            <a:r>
              <a:rPr lang="de-DE" dirty="0">
                <a:hlinkClick r:id="rId4"/>
              </a:rPr>
              <a:t>Programming the ESP32 with Arduino Code • Wolles Elektronikkiste</a:t>
            </a:r>
            <a:endParaRPr lang="de-DE" dirty="0"/>
          </a:p>
          <a:p>
            <a:r>
              <a:rPr lang="de-DE" dirty="0"/>
              <a:t>Unterstützt </a:t>
            </a:r>
            <a:r>
              <a:rPr lang="de-DE" dirty="0" err="1"/>
              <a:t>MicroPython</a:t>
            </a:r>
            <a:endParaRPr lang="de-DE" dirty="0"/>
          </a:p>
          <a:p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47674E-34AF-1E44-BA62-268D1E7AE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321" y="3331739"/>
            <a:ext cx="7264400" cy="352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943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6506DB-CA18-F442-AEBB-C545A41D9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Programmierung VOR Computern</a:t>
            </a:r>
          </a:p>
        </p:txBody>
      </p:sp>
      <p:pic>
        <p:nvPicPr>
          <p:cNvPr id="5" name="Grafik 4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FF1BEBBF-A2A1-3542-82FE-E7C4BAEDD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804" y="1983178"/>
            <a:ext cx="5775001" cy="487482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67DB559-2648-7947-9248-75381F917E14}"/>
              </a:ext>
            </a:extLst>
          </p:cNvPr>
          <p:cNvSpPr txBox="1"/>
          <p:nvPr/>
        </p:nvSpPr>
        <p:spPr>
          <a:xfrm>
            <a:off x="8427207" y="3255884"/>
            <a:ext cx="2213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Elektromechanische Steuerung vor Mikrokontroller</a:t>
            </a:r>
          </a:p>
        </p:txBody>
      </p:sp>
    </p:spTree>
    <p:extLst>
      <p:ext uri="{BB962C8B-B14F-4D97-AF65-F5344CB8AC3E}">
        <p14:creationId xmlns:p14="http://schemas.microsoft.com/office/powerpoint/2010/main" val="1095033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3AFD304-6B11-784A-A98F-1D32D72DA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ein Mikrokontroller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4E81D22-BB0B-DA44-A2D5-9A488F0AC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https://de.wikipedia.org/wiki/Mikrocontroller</a:t>
            </a:r>
            <a:endParaRPr lang="de-DE" dirty="0"/>
          </a:p>
          <a:p>
            <a:r>
              <a:rPr lang="de-DE" dirty="0"/>
              <a:t>Ein Mikrocontroller ist ein Ein-Chip-Computersystem … die einen </a:t>
            </a:r>
            <a:r>
              <a:rPr lang="de-DE" dirty="0">
                <a:hlinkClick r:id="rId3" tooltip="Prozessor"/>
              </a:rPr>
              <a:t>Prozessor</a:t>
            </a:r>
            <a:r>
              <a:rPr lang="de-DE" dirty="0"/>
              <a:t> und zugleich auch </a:t>
            </a:r>
            <a:r>
              <a:rPr lang="de-DE" dirty="0">
                <a:hlinkClick r:id="rId4" tooltip="Peripherie"/>
              </a:rPr>
              <a:t>Peripheriefunktionen</a:t>
            </a:r>
            <a:r>
              <a:rPr lang="de-DE" dirty="0"/>
              <a:t> enthalten</a:t>
            </a:r>
          </a:p>
          <a:p>
            <a:r>
              <a:rPr lang="de-DE" dirty="0"/>
              <a:t>Der Mikrocontroller tritt in Gestalt von eingebetteten Systemen im Alltag oft unbemerkt in technischen Gebrauchsartikeln auf, zum Beispiel in Waschmaschinen, … Unterhaltungselektronik, … Kraftfahrzeugen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D3343CD3-72E1-524A-9C16-3E5E5F83D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352" y="4693352"/>
            <a:ext cx="3424877" cy="202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345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43366-B275-4FA3-A282-EDE71740C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Beispiel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2ADB5-A4F9-4964-9082-75C7260BD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28750" cy="4351338"/>
          </a:xfrm>
        </p:spPr>
        <p:txBody>
          <a:bodyPr/>
          <a:lstStyle/>
          <a:p>
            <a:r>
              <a:rPr lang="en-US" dirty="0"/>
              <a:t>Potentiometer: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BD5716-1F5E-425A-A25E-2CC06D6F0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54560"/>
            <a:ext cx="3852740" cy="216406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986720-3D99-42D5-BA44-AAA7545DBCA1}"/>
              </a:ext>
            </a:extLst>
          </p:cNvPr>
          <p:cNvSpPr txBox="1">
            <a:spLocks/>
          </p:cNvSpPr>
          <p:nvPr/>
        </p:nvSpPr>
        <p:spPr>
          <a:xfrm>
            <a:off x="5580712" y="1825625"/>
            <a:ext cx="42287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Servomotor: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Arduino: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#include &lt;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Servo.h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myservo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void setup()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myservo.attach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(9);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}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FA7A01-2777-4501-A7C4-7ED0FD028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087" y="3905391"/>
            <a:ext cx="4128911" cy="28264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C423D0-1699-4158-BD5B-55A625C737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924" y="2429450"/>
            <a:ext cx="1569471" cy="10463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2345D8A-C487-400D-A5F4-FC1A9123F4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167" y="2361711"/>
            <a:ext cx="1437316" cy="118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427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43366-B275-4FA3-A282-EDE71740C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Beispiel</a:t>
            </a:r>
            <a:r>
              <a:rPr lang="en-US" dirty="0"/>
              <a:t>, </a:t>
            </a:r>
            <a:r>
              <a:rPr lang="en-US" dirty="0" err="1"/>
              <a:t>Fortsetzung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2ADB5-A4F9-4964-9082-75C7260BD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28750" cy="4351338"/>
          </a:xfrm>
        </p:spPr>
        <p:txBody>
          <a:bodyPr/>
          <a:lstStyle/>
          <a:p>
            <a:r>
              <a:rPr lang="en-US" dirty="0"/>
              <a:t>Potentiometer: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BD5716-1F5E-425A-A25E-2CC06D6F0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74" y="2610693"/>
            <a:ext cx="3852740" cy="21640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C423D0-1699-4158-BD5B-55A625C737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148" y="4928630"/>
            <a:ext cx="2630610" cy="17537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18"/>
          <a:stretch/>
        </p:blipFill>
        <p:spPr>
          <a:xfrm>
            <a:off x="6046655" y="127590"/>
            <a:ext cx="5373170" cy="673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204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B9B92454B73847AA0367335585965E" ma:contentTypeVersion="12" ma:contentTypeDescription="Create a new document." ma:contentTypeScope="" ma:versionID="e03bd757301da460c704f3115d541a61">
  <xsd:schema xmlns:xsd="http://www.w3.org/2001/XMLSchema" xmlns:xs="http://www.w3.org/2001/XMLSchema" xmlns:p="http://schemas.microsoft.com/office/2006/metadata/properties" xmlns:ns2="7e0397fa-c04e-494e-b1f1-774ad14ae133" xmlns:ns3="8413540a-1bb6-4053-94a1-f89835fea1c0" targetNamespace="http://schemas.microsoft.com/office/2006/metadata/properties" ma:root="true" ma:fieldsID="8a43826bbb8ef7d01dc3ce4144ed7f57" ns2:_="" ns3:_="">
    <xsd:import namespace="7e0397fa-c04e-494e-b1f1-774ad14ae133"/>
    <xsd:import namespace="8413540a-1bb6-4053-94a1-f89835fea1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0397fa-c04e-494e-b1f1-774ad14ae1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13540a-1bb6-4053-94a1-f89835fea1c0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8B22CCF-3790-4DAF-9B94-BBE8105DACDB}">
  <ds:schemaRefs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7e0397fa-c04e-494e-b1f1-774ad14ae133"/>
    <ds:schemaRef ds:uri="http://www.w3.org/XML/1998/namespace"/>
    <ds:schemaRef ds:uri="http://schemas.microsoft.com/office/infopath/2007/PartnerControls"/>
    <ds:schemaRef ds:uri="http://purl.org/dc/dcmitype/"/>
    <ds:schemaRef ds:uri="8413540a-1bb6-4053-94a1-f89835fea1c0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66B1A69-4B86-4CD0-9260-0F88A0083D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0397fa-c04e-494e-b1f1-774ad14ae133"/>
    <ds:schemaRef ds:uri="8413540a-1bb6-4053-94a1-f89835fea1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285E5B-5F99-40AB-B4B4-B67FE3E2906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1579</Words>
  <Application>Microsoft Macintosh PowerPoint</Application>
  <PresentationFormat>Breitbild</PresentationFormat>
  <Paragraphs>201</Paragraphs>
  <Slides>26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26</vt:i4>
      </vt:variant>
    </vt:vector>
  </HeadingPairs>
  <TitlesOfParts>
    <vt:vector size="33" baseType="lpstr">
      <vt:lpstr>Arial</vt:lpstr>
      <vt:lpstr>Artifakt Element</vt:lpstr>
      <vt:lpstr>Calibri</vt:lpstr>
      <vt:lpstr>Calibri Light</vt:lpstr>
      <vt:lpstr>Courier New</vt:lpstr>
      <vt:lpstr>Office Theme</vt:lpstr>
      <vt:lpstr>1_Office Theme</vt:lpstr>
      <vt:lpstr>PowerPoint-Präsentation</vt:lpstr>
      <vt:lpstr>Was ist Arduino</vt:lpstr>
      <vt:lpstr>Warum sind Arduinos so populär</vt:lpstr>
      <vt:lpstr>Alternativen – Raspberry (verbreitet seit ca. 2012)</vt:lpstr>
      <vt:lpstr>Alternativen – Espressif ESP32 (verbreitet seit ca. 2016)</vt:lpstr>
      <vt:lpstr>Programmierung VOR Computern</vt:lpstr>
      <vt:lpstr>Was ist ein Mikrokontroller</vt:lpstr>
      <vt:lpstr>Beispiel</vt:lpstr>
      <vt:lpstr>Beispiel, Fortsetzung</vt:lpstr>
      <vt:lpstr>PowerPoint-Präsentation</vt:lpstr>
      <vt:lpstr>PowerPoint-Präsentation</vt:lpstr>
      <vt:lpstr>Eingabe versus Ausgabe</vt:lpstr>
      <vt:lpstr>pinMode()</vt:lpstr>
      <vt:lpstr>Digital vs Analog</vt:lpstr>
      <vt:lpstr>Digitale Eingabe: Wert = digitalRead(pin)</vt:lpstr>
      <vt:lpstr>Analoge Eingabe: Wert = analogRead(pin)</vt:lpstr>
      <vt:lpstr>Digitale Ausgabe: digitalWrite(pin, Wert)</vt:lpstr>
      <vt:lpstr>Analoger Output: analogWrite(pin, Wert)</vt:lpstr>
      <vt:lpstr>Der I2C Bus</vt:lpstr>
      <vt:lpstr>Arduino Sensorkit</vt:lpstr>
      <vt:lpstr>Arduino Sprache</vt:lpstr>
      <vt:lpstr>Struktur eines jeden Arduino Programms/Sketch das wir schreiben:</vt:lpstr>
      <vt:lpstr>Was macht die Arduino Plattform: https://github.com/arduino/ArduinoCore-avr/blob/master/cores/arduino/main.cpp </vt:lpstr>
      <vt:lpstr>PowerPoint-Präsentation</vt:lpstr>
      <vt:lpstr>So funktioniert ein Breadboard / Steckbrett</vt:lpstr>
      <vt:lpstr>Attribution und 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a New Circuit</dc:title>
  <dc:creator>Ben</dc:creator>
  <cp:lastModifiedBy>Peter Bendel</cp:lastModifiedBy>
  <cp:revision>48</cp:revision>
  <dcterms:created xsi:type="dcterms:W3CDTF">2021-05-11T17:03:26Z</dcterms:created>
  <dcterms:modified xsi:type="dcterms:W3CDTF">2022-03-24T20:04:54Z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0x010100B4B9B92454B73847AA0367335585965E</vt:lpwstr>
  </property>
</Properties>
</file>